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309" r:id="rId3"/>
    <p:sldId id="263" r:id="rId4"/>
    <p:sldId id="257" r:id="rId5"/>
    <p:sldId id="266" r:id="rId6"/>
    <p:sldId id="301" r:id="rId7"/>
    <p:sldId id="273" r:id="rId8"/>
    <p:sldId id="293" r:id="rId9"/>
    <p:sldId id="290" r:id="rId10"/>
    <p:sldId id="291" r:id="rId11"/>
    <p:sldId id="274" r:id="rId12"/>
    <p:sldId id="271" r:id="rId13"/>
    <p:sldId id="302" r:id="rId14"/>
    <p:sldId id="272" r:id="rId15"/>
    <p:sldId id="275" r:id="rId16"/>
    <p:sldId id="283" r:id="rId17"/>
    <p:sldId id="276" r:id="rId18"/>
    <p:sldId id="282" r:id="rId19"/>
    <p:sldId id="285" r:id="rId20"/>
    <p:sldId id="297" r:id="rId21"/>
    <p:sldId id="286" r:id="rId22"/>
    <p:sldId id="307" r:id="rId23"/>
    <p:sldId id="287" r:id="rId24"/>
    <p:sldId id="294" r:id="rId2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590" autoAdjust="0"/>
  </p:normalViewPr>
  <p:slideViewPr>
    <p:cSldViewPr>
      <p:cViewPr>
        <p:scale>
          <a:sx n="70" d="100"/>
          <a:sy n="70" d="100"/>
        </p:scale>
        <p:origin x="-141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2019-04-25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2019-04-25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2019-04-25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2019-04-25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2019-04-25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2019-04-25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2019-04-25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2019-04-25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2019-04-25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2019-04-25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2019-04-25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2019-04-25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987824" y="4653136"/>
            <a:ext cx="5400600" cy="1281528"/>
          </a:xfrm>
        </p:spPr>
        <p:txBody>
          <a:bodyPr>
            <a:normAutofit/>
          </a:bodyPr>
          <a:lstStyle/>
          <a:p>
            <a:pPr algn="r"/>
            <a:r>
              <a:rPr lang="pl-PL" b="1" dirty="0" smtClean="0"/>
              <a:t>PAWEŁ MOTYL ucz.  kl. VII</a:t>
            </a:r>
          </a:p>
          <a:p>
            <a:pPr algn="r"/>
            <a:r>
              <a:rPr lang="pl-PL" b="1" dirty="0" smtClean="0"/>
              <a:t>TSSP im. Piotra Michałowskiego </a:t>
            </a:r>
            <a:br>
              <a:rPr lang="pl-PL" b="1" dirty="0" smtClean="0"/>
            </a:br>
            <a:r>
              <a:rPr lang="pl-PL" b="1" dirty="0" smtClean="0"/>
              <a:t>w Krakowie</a:t>
            </a: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2780928"/>
            <a:ext cx="7920880" cy="864096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pl-PL" sz="480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O </a:t>
            </a:r>
            <a:r>
              <a:rPr lang="pl-PL" sz="48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„średnich” </a:t>
            </a:r>
            <a:r>
              <a:rPr lang="pl-PL" sz="480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w trapezie</a:t>
            </a:r>
          </a:p>
        </p:txBody>
      </p:sp>
    </p:spTree>
    <p:extLst>
      <p:ext uri="{BB962C8B-B14F-4D97-AF65-F5344CB8AC3E}">
        <p14:creationId xmlns:p14="http://schemas.microsoft.com/office/powerpoint/2010/main" val="271585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ytuł 1"/>
              <p:cNvSpPr>
                <a:spLocks noGrp="1"/>
              </p:cNvSpPr>
              <p:nvPr>
                <p:ph type="title"/>
              </p:nvPr>
            </p:nvSpPr>
            <p:spPr>
              <a:xfrm>
                <a:off x="395536" y="4372168"/>
                <a:ext cx="8280919" cy="1937152"/>
              </a:xfrm>
            </p:spPr>
            <p:txBody>
              <a:bodyPr>
                <a:normAutofit fontScale="90000"/>
              </a:bodyPr>
              <a:lstStyle/>
              <a:p>
                <a:pPr marL="0" indent="0" algn="l">
                  <a:buNone/>
                </a:pPr>
                <a:r>
                  <a:rPr lang="pl-PL" sz="2400" dirty="0">
                    <a:effectLst/>
                  </a:rPr>
                  <a:t>Z</a:t>
                </a:r>
                <a:r>
                  <a:rPr lang="pl-PL" sz="2400" dirty="0" smtClean="0">
                    <a:effectLst/>
                  </a:rPr>
                  <a:t> </a:t>
                </a:r>
                <a:r>
                  <a:rPr lang="pl-PL" sz="2400" dirty="0">
                    <a:effectLst/>
                  </a:rPr>
                  <a:t>twierdzenia o odcinku łączącym środki dwóch boków </a:t>
                </a:r>
                <a:r>
                  <a:rPr lang="pl-PL" sz="2400" dirty="0" smtClean="0">
                    <a:effectLst/>
                  </a:rPr>
                  <a:t> w </a:t>
                </a:r>
                <a:r>
                  <a:rPr lang="pl-PL" sz="2400" dirty="0">
                    <a:effectLst/>
                  </a:rPr>
                  <a:t>trójkącie ( w Δ </a:t>
                </a:r>
                <a:r>
                  <a:rPr lang="pl-PL" sz="2400" i="1" dirty="0">
                    <a:effectLst/>
                  </a:rPr>
                  <a:t>ADE punkty K i L są środkami boków – odpowiednio AD i DE ) </a:t>
                </a:r>
                <a:r>
                  <a:rPr lang="pl-PL" sz="2400" dirty="0" smtClean="0">
                    <a:effectLst/>
                  </a:rPr>
                  <a:t>wynika</a:t>
                </a:r>
                <a:r>
                  <a:rPr lang="pl-PL" sz="2400" dirty="0">
                    <a:effectLst/>
                  </a:rPr>
                  <a:t>, że </a:t>
                </a:r>
                <a:r>
                  <a:rPr lang="pl-PL" sz="2400" dirty="0" smtClean="0">
                    <a:effectLst/>
                  </a:rPr>
                  <a:t>                                                                        			|</a:t>
                </a:r>
                <a:r>
                  <a:rPr lang="pl-PL" sz="2400" i="1" dirty="0">
                    <a:effectLst/>
                  </a:rPr>
                  <a:t>KL</a:t>
                </a:r>
                <a:r>
                  <a:rPr lang="pl-PL" sz="2400" dirty="0">
                    <a:effectLst/>
                  </a:rPr>
                  <a:t>|=</a:t>
                </a:r>
                <a14:m>
                  <m:oMath xmlns:m="http://schemas.openxmlformats.org/officeDocument/2006/math">
                    <m:r>
                      <a:rPr lang="pl-PL" sz="2400" i="1">
                        <a:effectLst/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pl-PL" sz="2400" i="1">
                            <a:effectLst/>
                            <a:latin typeface="Cambria Math"/>
                          </a:rPr>
                        </m:ctrlPr>
                      </m:fPr>
                      <m:num>
                        <m:r>
                          <a:rPr lang="pl-PL" sz="2400" i="1">
                            <a:effectLst/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pl-PL" sz="2400" i="1">
                            <a:effectLst/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pl-PL" sz="2400" dirty="0">
                    <a:effectLst/>
                  </a:rPr>
                  <a:t> |</a:t>
                </a:r>
                <a:r>
                  <a:rPr lang="pl-PL" sz="2400" i="1" dirty="0">
                    <a:effectLst/>
                  </a:rPr>
                  <a:t>AE</a:t>
                </a:r>
                <a:r>
                  <a:rPr lang="pl-PL" sz="2400" dirty="0">
                    <a:effectLst/>
                  </a:rPr>
                  <a:t>|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2400" i="1">
                            <a:effectLst/>
                            <a:latin typeface="Cambria Math"/>
                          </a:rPr>
                        </m:ctrlPr>
                      </m:fPr>
                      <m:num>
                        <m:r>
                          <a:rPr lang="pl-PL" sz="2400" b="1" i="1">
                            <a:effectLst/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pl-PL" sz="2400" b="1" i="1">
                            <a:effectLst/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pl-PL" sz="2400" b="1" i="1">
                        <a:effectLst/>
                        <a:latin typeface="Cambria Math"/>
                      </a:rPr>
                      <m:t> ( </m:t>
                    </m:r>
                    <m:r>
                      <a:rPr lang="pl-PL" sz="2400" b="1" i="1">
                        <a:effectLst/>
                        <a:latin typeface="Cambria Math"/>
                      </a:rPr>
                      <m:t>𝒂</m:t>
                    </m:r>
                    <m:r>
                      <a:rPr lang="pl-PL" sz="2400" b="1" i="1">
                        <a:effectLst/>
                        <a:latin typeface="Cambria Math"/>
                      </a:rPr>
                      <m:t>+</m:t>
                    </m:r>
                    <m:r>
                      <a:rPr lang="pl-PL" sz="2400" b="1" i="1">
                        <a:effectLst/>
                        <a:latin typeface="Cambria Math"/>
                      </a:rPr>
                      <m:t>𝒃</m:t>
                    </m:r>
                    <m:r>
                      <a:rPr lang="pl-PL" sz="2400" b="1" i="1">
                        <a:effectLst/>
                        <a:latin typeface="Cambria Math"/>
                      </a:rPr>
                      <m:t>)</m:t>
                    </m:r>
                  </m:oMath>
                </a14:m>
                <a:r>
                  <a:rPr lang="pl-PL" sz="2400" dirty="0">
                    <a:effectLst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2400" i="1">
                            <a:effectLst/>
                            <a:latin typeface="Cambria Math"/>
                          </a:rPr>
                        </m:ctrlPr>
                      </m:fPr>
                      <m:num>
                        <m:r>
                          <a:rPr lang="pl-PL" sz="2400" b="1" i="1">
                            <a:effectLst/>
                            <a:latin typeface="Cambria Math"/>
                          </a:rPr>
                          <m:t>𝒂</m:t>
                        </m:r>
                        <m:r>
                          <a:rPr lang="pl-PL" sz="2400" b="1" i="1">
                            <a:effectLst/>
                            <a:latin typeface="Cambria Math"/>
                          </a:rPr>
                          <m:t> + </m:t>
                        </m:r>
                        <m:r>
                          <a:rPr lang="pl-PL" sz="2400" b="1" i="1">
                            <a:effectLst/>
                            <a:latin typeface="Cambria Math"/>
                          </a:rPr>
                          <m:t>𝒃</m:t>
                        </m:r>
                      </m:num>
                      <m:den>
                        <m:r>
                          <a:rPr lang="pl-PL" sz="2400" b="1" i="1">
                            <a:effectLst/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pl-PL" sz="2400" dirty="0">
                    <a:effectLst/>
                  </a:rPr>
                  <a:t/>
                </a:r>
                <a:br>
                  <a:rPr lang="pl-PL" sz="2400" dirty="0">
                    <a:effectLst/>
                  </a:rPr>
                </a:br>
                <a:endParaRPr lang="pl-PL" sz="2400" dirty="0"/>
              </a:p>
            </p:txBody>
          </p:sp>
        </mc:Choice>
        <mc:Fallback xmlns="">
          <p:sp>
            <p:nvSpPr>
              <p:cNvPr id="2" name="Tytu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95536" y="4372168"/>
                <a:ext cx="8280919" cy="1937152"/>
              </a:xfrm>
              <a:blipFill rotWithShape="1">
                <a:blip r:embed="rId2"/>
                <a:stretch>
                  <a:fillRect l="-957" t="-1572" b="-1258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Symbol zastępczy zawartości 4" descr="C:\Users\Łukasz\Desktop\Trapezy.jpeg"/>
          <p:cNvPicPr>
            <a:picLocks noGrp="1"/>
          </p:cNvPicPr>
          <p:nvPr>
            <p:ph sz="quarter" idx="13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60" t="34172" r="35911" b="50249"/>
          <a:stretch/>
        </p:blipFill>
        <p:spPr bwMode="auto">
          <a:xfrm>
            <a:off x="827584" y="1484784"/>
            <a:ext cx="5544616" cy="24482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ymbol zastępczy zawartości 3"/>
          <p:cNvSpPr>
            <a:spLocks noGrp="1"/>
          </p:cNvSpPr>
          <p:nvPr>
            <p:ph sz="quarter" idx="14"/>
          </p:nvPr>
        </p:nvSpPr>
        <p:spPr>
          <a:xfrm>
            <a:off x="6588224" y="1412776"/>
            <a:ext cx="2376264" cy="720080"/>
          </a:xfrm>
        </p:spPr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1393645" y="737545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Sposób 3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22603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4797152"/>
            <a:ext cx="7992888" cy="1368152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UWAGA!</a:t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>
                <a:effectLst/>
              </a:rPr>
              <a:t>Dowód ten można przeprowadzić także metodą wektorową </a:t>
            </a:r>
            <a:r>
              <a:rPr lang="pl-PL" sz="1800" dirty="0" smtClean="0">
                <a:effectLst/>
              </a:rPr>
              <a:t/>
            </a:r>
            <a:br>
              <a:rPr lang="pl-PL" sz="1800" dirty="0" smtClean="0">
                <a:effectLst/>
              </a:rPr>
            </a:br>
            <a:r>
              <a:rPr lang="pl-PL" sz="1800" dirty="0" smtClean="0">
                <a:effectLst/>
              </a:rPr>
              <a:t>lub </a:t>
            </a:r>
            <a:r>
              <a:rPr lang="pl-PL" sz="1800" dirty="0">
                <a:effectLst/>
              </a:rPr>
              <a:t>analityczną.</a:t>
            </a:r>
            <a:br>
              <a:rPr lang="pl-PL" sz="1800" dirty="0">
                <a:effectLst/>
              </a:rPr>
            </a:br>
            <a:endParaRPr lang="pl-PL" sz="1800" dirty="0"/>
          </a:p>
        </p:txBody>
      </p:sp>
      <p:pic>
        <p:nvPicPr>
          <p:cNvPr id="5" name="Symbol zastępczy zawartości 4"/>
          <p:cNvPicPr>
            <a:picLocks noGrp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683568" y="1706366"/>
            <a:ext cx="3456384" cy="157861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Symbol zastępczy zawartości 3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4211960" y="731520"/>
                <a:ext cx="4752528" cy="4425672"/>
              </a:xfrm>
            </p:spPr>
            <p:txBody>
              <a:bodyPr>
                <a:normAutofit fontScale="25000" lnSpcReduction="20000"/>
              </a:bodyPr>
              <a:lstStyle/>
              <a:p>
                <a:pPr marL="45720" indent="0">
                  <a:buNone/>
                </a:pPr>
                <a:r>
                  <a:rPr lang="pl-PL" sz="8000" dirty="0" smtClean="0"/>
                  <a:t>Po dołączeniu do wyjściowego trapezu, trapezu „odwróconego”        o </a:t>
                </a:r>
                <a:r>
                  <a:rPr lang="pl-PL" sz="8000" dirty="0"/>
                  <a:t>180</a:t>
                </a:r>
                <a:r>
                  <a:rPr lang="pl-PL" sz="8000" baseline="30000" dirty="0"/>
                  <a:t> o</a:t>
                </a:r>
                <a:r>
                  <a:rPr lang="pl-PL" sz="8000" dirty="0"/>
                  <a:t> otrzymujemy figurę, która jest równoległobokiem o długości podstawy </a:t>
                </a:r>
                <a:r>
                  <a:rPr lang="pl-PL" sz="8000" dirty="0" smtClean="0"/>
                  <a:t>      </a:t>
                </a:r>
                <a:r>
                  <a:rPr lang="pl-PL" sz="8000" b="1" i="1" dirty="0"/>
                  <a:t>a</a:t>
                </a:r>
                <a:r>
                  <a:rPr lang="pl-PL" sz="8000" dirty="0"/>
                  <a:t> + </a:t>
                </a:r>
                <a:r>
                  <a:rPr lang="pl-PL" sz="8000" b="1" i="1" dirty="0"/>
                  <a:t>b</a:t>
                </a:r>
                <a:r>
                  <a:rPr lang="pl-PL" sz="8000" dirty="0"/>
                  <a:t>. </a:t>
                </a:r>
                <a:endParaRPr lang="pl-PL" sz="8000" dirty="0" smtClean="0"/>
              </a:p>
              <a:p>
                <a:pPr marL="45720" indent="0">
                  <a:buNone/>
                </a:pPr>
                <a:endParaRPr lang="pl-PL" sz="8000" dirty="0" smtClean="0"/>
              </a:p>
              <a:p>
                <a:pPr marL="45720" indent="0">
                  <a:buNone/>
                </a:pPr>
                <a:r>
                  <a:rPr lang="pl-PL" sz="8000" dirty="0" smtClean="0"/>
                  <a:t>Długość </a:t>
                </a:r>
                <a:r>
                  <a:rPr lang="pl-PL" sz="8000" dirty="0"/>
                  <a:t>taką ma także  wyróżniony odcinek, który łączy środki ramion trapezów. </a:t>
                </a:r>
                <a:endParaRPr lang="pl-PL" sz="8000" dirty="0" smtClean="0"/>
              </a:p>
              <a:p>
                <a:pPr marL="45720" indent="0">
                  <a:buNone/>
                </a:pPr>
                <a:r>
                  <a:rPr lang="pl-PL" sz="8000" dirty="0"/>
                  <a:t/>
                </a:r>
                <a:br>
                  <a:rPr lang="pl-PL" sz="8000" dirty="0"/>
                </a:br>
                <a:r>
                  <a:rPr lang="pl-PL" sz="8000" dirty="0"/>
                  <a:t>Połowa tego odcinka, który łączy środki ramion trapezów ma długość </a:t>
                </a:r>
                <a:endParaRPr lang="pl-PL" sz="4400" b="1" dirty="0"/>
              </a:p>
              <a:p>
                <a:pPr marL="45720" indent="0">
                  <a:buNone/>
                </a:pPr>
                <a:r>
                  <a:rPr lang="pl-PL" sz="4400" b="1" dirty="0" smtClean="0"/>
                  <a:t>   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14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pl-PL" sz="14400" b="1" i="1">
                            <a:latin typeface="Cambria Math"/>
                          </a:rPr>
                          <m:t>𝒂</m:t>
                        </m:r>
                        <m:r>
                          <a:rPr lang="pl-PL" sz="14400" b="1" i="1">
                            <a:latin typeface="Cambria Math"/>
                          </a:rPr>
                          <m:t> + </m:t>
                        </m:r>
                        <m:r>
                          <a:rPr lang="pl-PL" sz="14400" b="1" i="1">
                            <a:latin typeface="Cambria Math"/>
                          </a:rPr>
                          <m:t>𝒃</m:t>
                        </m:r>
                      </m:num>
                      <m:den>
                        <m:r>
                          <a:rPr lang="pl-PL" sz="14400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pl-PL" sz="9600" b="1" dirty="0"/>
                  <a:t> .</a:t>
                </a:r>
              </a:p>
              <a:p>
                <a:pPr marL="45720" indent="0">
                  <a:buNone/>
                </a:pPr>
                <a:endParaRPr lang="pl-PL" dirty="0"/>
              </a:p>
            </p:txBody>
          </p:sp>
        </mc:Choice>
        <mc:Fallback xmlns="">
          <p:sp>
            <p:nvSpPr>
              <p:cNvPr id="4" name="Symbol zastępczy zawartości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4211960" y="731520"/>
                <a:ext cx="4752528" cy="4425672"/>
              </a:xfrm>
              <a:blipFill rotWithShape="1">
                <a:blip r:embed="rId3"/>
                <a:stretch>
                  <a:fillRect l="-385" t="-2066" r="-7564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pole tekstowe 5"/>
          <p:cNvSpPr txBox="1"/>
          <p:nvPr/>
        </p:nvSpPr>
        <p:spPr>
          <a:xfrm>
            <a:off x="1393645" y="737545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Sposób 4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07255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ytuł 1"/>
              <p:cNvSpPr>
                <a:spLocks noGrp="1"/>
              </p:cNvSpPr>
              <p:nvPr>
                <p:ph type="title"/>
              </p:nvPr>
            </p:nvSpPr>
            <p:spPr>
              <a:xfrm>
                <a:off x="1043608" y="2852936"/>
                <a:ext cx="7262193" cy="3096344"/>
              </a:xfrm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pl-PL" sz="2000" dirty="0" smtClean="0"/>
                  <a:t/>
                </a:r>
                <a:br>
                  <a:rPr lang="pl-PL" sz="2000" dirty="0" smtClean="0"/>
                </a:br>
                <a:r>
                  <a:rPr lang="pl-PL" sz="2000" dirty="0"/>
                  <a:t/>
                </a:r>
                <a:br>
                  <a:rPr lang="pl-PL" sz="2000" dirty="0"/>
                </a:br>
                <a:r>
                  <a:rPr lang="pl-PL" sz="2000" dirty="0" smtClean="0"/>
                  <a:t/>
                </a:r>
                <a:br>
                  <a:rPr lang="pl-PL" sz="2000" dirty="0" smtClean="0"/>
                </a:br>
                <a:r>
                  <a:rPr lang="pl-PL" sz="2000" dirty="0"/>
                  <a:t/>
                </a:r>
                <a:br>
                  <a:rPr lang="pl-PL" sz="2000" dirty="0"/>
                </a:br>
                <a:r>
                  <a:rPr lang="pl-PL" sz="2000" dirty="0" smtClean="0"/>
                  <a:t/>
                </a:r>
                <a:br>
                  <a:rPr lang="pl-PL" sz="2000" dirty="0" smtClean="0"/>
                </a:br>
                <a:r>
                  <a:rPr lang="pl-PL" sz="2000" dirty="0"/>
                  <a:t/>
                </a:r>
                <a:br>
                  <a:rPr lang="pl-PL" sz="2000" dirty="0"/>
                </a:br>
                <a:r>
                  <a:rPr lang="pl-PL" sz="2000" dirty="0" smtClean="0"/>
                  <a:t/>
                </a:r>
                <a:br>
                  <a:rPr lang="pl-PL" sz="2000" dirty="0" smtClean="0"/>
                </a:br>
                <a:r>
                  <a:rPr lang="pl-PL" sz="2000" dirty="0" smtClean="0"/>
                  <a:t>Można pokazać, że: |ST|= </a:t>
                </a:r>
                <a:r>
                  <a:rPr lang="pl-PL" sz="2000" dirty="0" smtClean="0">
                    <a:effectLst/>
                  </a:rPr>
                  <a:t>2</a:t>
                </a:r>
                <a:r>
                  <a:rPr lang="pl-PL" sz="2000" i="1" dirty="0" smtClean="0">
                    <a:effectLst/>
                  </a:rPr>
                  <a:t>x </a:t>
                </a:r>
                <a:r>
                  <a:rPr lang="pl-PL" sz="2000" dirty="0" smtClean="0">
                    <a:effectLst/>
                  </a:rPr>
                  <a:t>= </a:t>
                </a:r>
                <a:r>
                  <a:rPr lang="pl-PL" sz="2000" dirty="0">
                    <a:effectLst/>
                  </a:rPr>
                  <a:t>2 </a:t>
                </a:r>
                <a:r>
                  <a:rPr lang="pl-PL" sz="2200" dirty="0">
                    <a:effectLst/>
                  </a:rPr>
                  <a:t>·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2200" i="1">
                            <a:effectLst/>
                            <a:latin typeface="Cambria Math"/>
                          </a:rPr>
                        </m:ctrlPr>
                      </m:fPr>
                      <m:num>
                        <m:r>
                          <a:rPr lang="pl-PL" sz="2200" b="1" i="1">
                            <a:effectLst/>
                            <a:latin typeface="Cambria Math"/>
                          </a:rPr>
                          <m:t>𝒂𝒃</m:t>
                        </m:r>
                      </m:num>
                      <m:den>
                        <m:r>
                          <a:rPr lang="pl-PL" sz="2200" b="1" i="1">
                            <a:effectLst/>
                            <a:latin typeface="Cambria Math"/>
                          </a:rPr>
                          <m:t>𝒂</m:t>
                        </m:r>
                        <m:r>
                          <a:rPr lang="pl-PL" sz="2200" b="1" i="1">
                            <a:effectLst/>
                            <a:latin typeface="Cambria Math"/>
                          </a:rPr>
                          <m:t> + </m:t>
                        </m:r>
                        <m:r>
                          <a:rPr lang="pl-PL" sz="2200" b="1" i="1">
                            <a:effectLst/>
                            <a:latin typeface="Cambria Math"/>
                          </a:rPr>
                          <m:t>𝒃</m:t>
                        </m:r>
                        <m:r>
                          <a:rPr lang="pl-PL" sz="2200" b="1" i="1">
                            <a:effectLst/>
                            <a:latin typeface="Cambria Math"/>
                          </a:rPr>
                          <m:t>  </m:t>
                        </m:r>
                      </m:den>
                    </m:f>
                  </m:oMath>
                </a14:m>
                <a:r>
                  <a:rPr lang="pl-PL" sz="2200" dirty="0">
                    <a:effectLst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2200" i="1">
                            <a:effectLst/>
                            <a:latin typeface="Cambria Math"/>
                          </a:rPr>
                        </m:ctrlPr>
                      </m:fPr>
                      <m:num>
                        <m:r>
                          <a:rPr lang="pl-PL" sz="2200" b="1" i="1">
                            <a:effectLst/>
                            <a:latin typeface="Cambria Math"/>
                          </a:rPr>
                          <m:t>𝟐</m:t>
                        </m:r>
                        <m:r>
                          <a:rPr lang="pl-PL" sz="2200" b="1" i="1">
                            <a:effectLst/>
                            <a:latin typeface="Cambria Math"/>
                          </a:rPr>
                          <m:t>𝒂𝒃</m:t>
                        </m:r>
                      </m:num>
                      <m:den>
                        <m:r>
                          <a:rPr lang="pl-PL" sz="2200" b="1" i="1">
                            <a:effectLst/>
                            <a:latin typeface="Cambria Math"/>
                          </a:rPr>
                          <m:t>𝒂</m:t>
                        </m:r>
                        <m:r>
                          <a:rPr lang="pl-PL" sz="2200" b="1" i="1">
                            <a:effectLst/>
                            <a:latin typeface="Cambria Math"/>
                          </a:rPr>
                          <m:t> + </m:t>
                        </m:r>
                        <m:r>
                          <a:rPr lang="pl-PL" sz="2200" b="1" i="1">
                            <a:effectLst/>
                            <a:latin typeface="Cambria Math"/>
                          </a:rPr>
                          <m:t>𝒃</m:t>
                        </m:r>
                        <m:r>
                          <a:rPr lang="pl-PL" sz="2200" b="1" i="1">
                            <a:effectLst/>
                            <a:latin typeface="Cambria Math"/>
                          </a:rPr>
                          <m:t>  </m:t>
                        </m:r>
                      </m:den>
                    </m:f>
                  </m:oMath>
                </a14:m>
                <a:r>
                  <a:rPr lang="pl-PL" sz="2200" dirty="0">
                    <a:effectLst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2200" i="1">
                            <a:effectLst/>
                            <a:latin typeface="Cambria Math"/>
                          </a:rPr>
                        </m:ctrlPr>
                      </m:fPr>
                      <m:num>
                        <m:r>
                          <a:rPr lang="pl-PL" sz="2200" b="1" i="1">
                            <a:effectLst/>
                            <a:latin typeface="Cambria Math"/>
                          </a:rPr>
                          <m:t>𝟐</m:t>
                        </m:r>
                      </m:num>
                      <m:den>
                        <m:f>
                          <m:fPr>
                            <m:ctrlPr>
                              <a:rPr lang="pl-PL" sz="2200" i="1">
                                <a:effectLst/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l-PL" sz="2200" b="1" i="1">
                                <a:effectLst/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pl-PL" sz="2200" b="1" i="1">
                                <a:effectLst/>
                                <a:latin typeface="Cambria Math"/>
                              </a:rPr>
                              <m:t>𝒂</m:t>
                            </m:r>
                          </m:den>
                        </m:f>
                        <m:r>
                          <a:rPr lang="pl-PL" sz="2200" b="1" i="1">
                            <a:effectLst/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pl-PL" sz="2200" i="1">
                                <a:effectLst/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l-PL" sz="2200" b="1" i="1">
                                <a:effectLst/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pl-PL" sz="2200" b="1" i="1">
                                <a:effectLst/>
                                <a:latin typeface="Cambria Math"/>
                              </a:rPr>
                              <m:t>𝒃</m:t>
                            </m:r>
                          </m:den>
                        </m:f>
                      </m:den>
                    </m:f>
                  </m:oMath>
                </a14:m>
                <a:r>
                  <a:rPr lang="pl-PL" sz="2000" dirty="0" smtClean="0"/>
                  <a:t/>
                </a:r>
                <a:br>
                  <a:rPr lang="pl-PL" sz="2000" dirty="0" smtClean="0"/>
                </a:br>
                <a:r>
                  <a:rPr lang="pl-PL" sz="2000" dirty="0" smtClean="0"/>
                  <a:t>Jest to tzw. </a:t>
                </a:r>
                <a:r>
                  <a:rPr lang="pl-PL" sz="2000" u="sng" dirty="0" smtClean="0"/>
                  <a:t>średnia harmoniczna</a:t>
                </a:r>
                <a:r>
                  <a:rPr lang="pl-PL" sz="2000" dirty="0" smtClean="0"/>
                  <a:t/>
                </a:r>
                <a:br>
                  <a:rPr lang="pl-PL" sz="2000" dirty="0" smtClean="0"/>
                </a:br>
                <a:endParaRPr lang="pl-PL" sz="2000" dirty="0"/>
              </a:p>
            </p:txBody>
          </p:sp>
        </mc:Choice>
        <mc:Fallback xmlns="">
          <p:sp>
            <p:nvSpPr>
              <p:cNvPr id="2" name="Tytu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43608" y="2852936"/>
                <a:ext cx="7262193" cy="3096344"/>
              </a:xfrm>
              <a:blipFill rotWithShape="1">
                <a:blip r:embed="rId2"/>
                <a:stretch>
                  <a:fillRect l="-1091" t="-2756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8064896" cy="1617360"/>
          </a:xfrm>
        </p:spPr>
        <p:txBody>
          <a:bodyPr>
            <a:normAutofit fontScale="92500"/>
          </a:bodyPr>
          <a:lstStyle/>
          <a:p>
            <a:r>
              <a:rPr lang="pl-PL" b="1" dirty="0"/>
              <a:t>ZADANIE </a:t>
            </a:r>
            <a:r>
              <a:rPr lang="pl-PL" b="1" dirty="0" smtClean="0"/>
              <a:t>2.</a:t>
            </a:r>
            <a:endParaRPr lang="pl-PL" b="1" dirty="0"/>
          </a:p>
          <a:p>
            <a:pPr marL="45720" indent="0">
              <a:buNone/>
            </a:pPr>
            <a:r>
              <a:rPr lang="pl-PL" dirty="0"/>
              <a:t>Oblicz długość </a:t>
            </a:r>
            <a:r>
              <a:rPr lang="pl-PL" dirty="0" smtClean="0"/>
              <a:t>odcinka </a:t>
            </a:r>
            <a:r>
              <a:rPr lang="pl-PL" dirty="0"/>
              <a:t>równoległego do podstaw trapezu przechodzącego  przez punkt przecięcia przekątnych wiedząc, że podstawy trapezu mają długość </a:t>
            </a:r>
            <a:r>
              <a:rPr lang="pl-PL" b="1" dirty="0"/>
              <a:t>a</a:t>
            </a:r>
            <a:r>
              <a:rPr lang="pl-PL" dirty="0"/>
              <a:t> i </a:t>
            </a:r>
            <a:r>
              <a:rPr lang="pl-PL" b="1" dirty="0" smtClean="0"/>
              <a:t>b.</a:t>
            </a:r>
            <a:endParaRPr lang="pl-PL" dirty="0"/>
          </a:p>
          <a:p>
            <a:pPr marL="45720" indent="0">
              <a:buNone/>
            </a:pPr>
            <a:endParaRPr lang="pl-PL" dirty="0"/>
          </a:p>
        </p:txBody>
      </p:sp>
      <p:pic>
        <p:nvPicPr>
          <p:cNvPr id="4" name="Obraz 3" descr="C:\Users\Łukasz\Desktop\Trapezy.jpe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3" t="62818" r="13260" b="22407"/>
          <a:stretch/>
        </p:blipFill>
        <p:spPr bwMode="auto">
          <a:xfrm>
            <a:off x="1043608" y="2844800"/>
            <a:ext cx="7128792" cy="18083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0025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ytuł 1"/>
              <p:cNvSpPr>
                <a:spLocks noGrp="1"/>
              </p:cNvSpPr>
              <p:nvPr>
                <p:ph type="title"/>
              </p:nvPr>
            </p:nvSpPr>
            <p:spPr>
              <a:xfrm>
                <a:off x="539552" y="2852936"/>
                <a:ext cx="8064896" cy="3312368"/>
              </a:xfrm>
            </p:spPr>
            <p:txBody>
              <a:bodyPr/>
              <a:lstStyle/>
              <a:p>
                <a:pPr algn="l"/>
                <a:r>
                  <a:rPr lang="pl-PL" sz="2000" dirty="0" smtClean="0"/>
                  <a:t>1.Uzasadnienie,że |SO| =|OT| czyli x = y. </a:t>
                </a:r>
                <a:br>
                  <a:rPr lang="pl-PL" sz="2000" dirty="0" smtClean="0"/>
                </a:br>
                <a:r>
                  <a:rPr lang="pl-PL" sz="2000" dirty="0"/>
                  <a:t/>
                </a:r>
                <a:br>
                  <a:rPr lang="pl-PL" sz="2000" dirty="0"/>
                </a:br>
                <a:r>
                  <a:rPr lang="pl-PL" sz="2000" dirty="0" smtClean="0"/>
                  <a:t>  Wtedy |ST| = 2x oraz    </a:t>
                </a:r>
                <a:r>
                  <a:rPr lang="pl-PL" sz="2000" i="1" dirty="0">
                    <a:effectLst/>
                  </a:rPr>
                  <a:t>x</a:t>
                </a:r>
                <a:r>
                  <a:rPr lang="pl-PL" sz="2000" dirty="0">
                    <a:effectLst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2000" i="1">
                            <a:effectLst/>
                            <a:latin typeface="Cambria Math"/>
                          </a:rPr>
                        </m:ctrlPr>
                      </m:fPr>
                      <m:num>
                        <m:r>
                          <a:rPr lang="pl-PL" sz="2000" i="1">
                            <a:effectLst/>
                            <a:latin typeface="Cambria Math"/>
                          </a:rPr>
                          <m:t>𝑎h</m:t>
                        </m:r>
                      </m:num>
                      <m:den>
                        <m:r>
                          <a:rPr lang="pl-PL" sz="2000" i="1">
                            <a:effectLst/>
                            <a:latin typeface="Cambria Math"/>
                          </a:rPr>
                          <m:t>𝐻</m:t>
                        </m:r>
                      </m:den>
                    </m:f>
                  </m:oMath>
                </a14:m>
                <a:r>
                  <a:rPr lang="pl-PL" sz="2000" dirty="0" smtClean="0"/>
                  <a:t/>
                </a:r>
                <a:br>
                  <a:rPr lang="pl-PL" sz="2000" dirty="0" smtClean="0"/>
                </a:br>
                <a:r>
                  <a:rPr lang="pl-PL" sz="2000" dirty="0"/>
                  <a:t/>
                </a:r>
                <a:br>
                  <a:rPr lang="pl-PL" sz="2000" dirty="0"/>
                </a:br>
                <a:r>
                  <a:rPr lang="pl-PL" sz="2000" dirty="0" smtClean="0"/>
                  <a:t>2.</a:t>
                </a:r>
                <a:r>
                  <a:rPr lang="pl-PL" sz="2000" dirty="0">
                    <a:effectLst/>
                  </a:rPr>
                  <a:t> </a:t>
                </a:r>
                <a:r>
                  <a:rPr lang="pl-PL" sz="2000" dirty="0" smtClean="0">
                    <a:effectLst/>
                  </a:rPr>
                  <a:t>Δ </a:t>
                </a:r>
                <a:r>
                  <a:rPr lang="pl-PL" sz="2000" i="1" dirty="0">
                    <a:effectLst/>
                  </a:rPr>
                  <a:t>DOC</a:t>
                </a:r>
                <a:r>
                  <a:rPr lang="pl-PL" sz="2000" dirty="0">
                    <a:effectLst/>
                  </a:rPr>
                  <a:t> </a:t>
                </a:r>
                <a14:m>
                  <m:oMath xmlns:m="http://schemas.openxmlformats.org/officeDocument/2006/math">
                    <m:r>
                      <a:rPr lang="pl-PL" sz="2000" i="1">
                        <a:effectLst/>
                        <a:latin typeface="Cambria Math"/>
                      </a:rPr>
                      <m:t> ~</m:t>
                    </m:r>
                  </m:oMath>
                </a14:m>
                <a:r>
                  <a:rPr lang="pl-PL" sz="2000" dirty="0">
                    <a:effectLst/>
                  </a:rPr>
                  <a:t> Δ </a:t>
                </a:r>
                <a:r>
                  <a:rPr lang="pl-PL" sz="2000" i="1" dirty="0">
                    <a:effectLst/>
                  </a:rPr>
                  <a:t>ABO. </a:t>
                </a:r>
                <a:r>
                  <a:rPr lang="pl-PL" sz="2000" dirty="0">
                    <a:effectLst/>
                  </a:rPr>
                  <a:t>Wtedy skala podobieństwa </a:t>
                </a:r>
                <a:r>
                  <a:rPr lang="pl-PL" sz="2000" dirty="0" smtClean="0">
                    <a:effectLst/>
                  </a:rPr>
                  <a:t/>
                </a:r>
                <a:br>
                  <a:rPr lang="pl-PL" sz="2000" dirty="0" smtClean="0">
                    <a:effectLst/>
                  </a:rPr>
                </a:br>
                <a:r>
                  <a:rPr lang="pl-PL" sz="2000" dirty="0" smtClean="0">
                    <a:effectLst/>
                  </a:rPr>
                  <a:t>                           </a:t>
                </a:r>
                <a:r>
                  <a:rPr lang="pl-PL" sz="2000" i="1" dirty="0" smtClean="0">
                    <a:effectLst/>
                  </a:rPr>
                  <a:t>k</a:t>
                </a:r>
                <a:r>
                  <a:rPr lang="pl-PL" sz="2000" dirty="0" smtClean="0">
                    <a:effectLst/>
                  </a:rPr>
                  <a:t>  </a:t>
                </a:r>
                <a:r>
                  <a:rPr lang="pl-PL" sz="2000" dirty="0">
                    <a:effectLst/>
                  </a:rPr>
                  <a:t>=</a:t>
                </a:r>
                <a:r>
                  <a:rPr lang="pl-PL" sz="2000" i="1" dirty="0">
                    <a:effectLst/>
                  </a:rPr>
                  <a:t> </a:t>
                </a:r>
                <a:r>
                  <a:rPr lang="pl-PL" sz="2000" dirty="0">
                    <a:effectLst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2000" i="1">
                            <a:effectLst/>
                            <a:latin typeface="Cambria Math"/>
                          </a:rPr>
                        </m:ctrlPr>
                      </m:fPr>
                      <m:num>
                        <m:r>
                          <a:rPr lang="pl-PL" sz="2000" b="1" i="1">
                            <a:effectLst/>
                            <a:latin typeface="Cambria Math"/>
                          </a:rPr>
                          <m:t>𝒃</m:t>
                        </m:r>
                      </m:num>
                      <m:den>
                        <m:r>
                          <a:rPr lang="pl-PL" sz="2000" b="1" i="1">
                            <a:effectLst/>
                            <a:latin typeface="Cambria Math"/>
                          </a:rPr>
                          <m:t>𝒉</m:t>
                        </m:r>
                      </m:den>
                    </m:f>
                  </m:oMath>
                </a14:m>
                <a:r>
                  <a:rPr lang="pl-PL" sz="2000" dirty="0">
                    <a:effectLst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2000" i="1">
                            <a:effectLst/>
                            <a:latin typeface="Cambria Math"/>
                          </a:rPr>
                        </m:ctrlPr>
                      </m:fPr>
                      <m:num>
                        <m:r>
                          <a:rPr lang="pl-PL" sz="2000" b="1" i="1">
                            <a:effectLst/>
                            <a:latin typeface="Cambria Math"/>
                          </a:rPr>
                          <m:t>𝒂</m:t>
                        </m:r>
                      </m:num>
                      <m:den>
                        <m:r>
                          <a:rPr lang="pl-PL" sz="2000" b="1" i="1">
                            <a:effectLst/>
                            <a:latin typeface="Cambria Math"/>
                          </a:rPr>
                          <m:t>𝑯</m:t>
                        </m:r>
                        <m:r>
                          <a:rPr lang="pl-PL" sz="2000" b="1" i="1">
                            <a:effectLst/>
                            <a:latin typeface="Cambria Math"/>
                          </a:rPr>
                          <m:t>−</m:t>
                        </m:r>
                        <m:r>
                          <a:rPr lang="pl-PL" sz="2000" b="1" i="1">
                            <a:effectLst/>
                            <a:latin typeface="Cambria Math"/>
                          </a:rPr>
                          <m:t>𝒉</m:t>
                        </m:r>
                      </m:den>
                    </m:f>
                  </m:oMath>
                </a14:m>
                <a:r>
                  <a:rPr lang="pl-PL" sz="2000" dirty="0">
                    <a:effectLst/>
                  </a:rPr>
                  <a:t>  czyli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2000" i="1">
                            <a:effectLst/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>
                            <a:effectLst/>
                            <a:latin typeface="Cambria Math"/>
                          </a:rPr>
                          <m:t>𝒉</m:t>
                        </m:r>
                      </m:num>
                      <m:den>
                        <m:r>
                          <a:rPr lang="pl-PL" sz="2000" b="1" i="1">
                            <a:effectLst/>
                            <a:latin typeface="Cambria Math"/>
                          </a:rPr>
                          <m:t>𝑯</m:t>
                        </m:r>
                      </m:den>
                    </m:f>
                  </m:oMath>
                </a14:m>
                <a:r>
                  <a:rPr lang="en-US" sz="2000" dirty="0">
                    <a:effectLst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2000" i="1">
                            <a:effectLst/>
                            <a:latin typeface="Cambria Math"/>
                          </a:rPr>
                        </m:ctrlPr>
                      </m:fPr>
                      <m:num>
                        <m:r>
                          <a:rPr lang="pl-PL" sz="2000" b="1" i="1">
                            <a:effectLst/>
                            <a:latin typeface="Cambria Math"/>
                          </a:rPr>
                          <m:t>𝒃</m:t>
                        </m:r>
                      </m:num>
                      <m:den>
                        <m:r>
                          <a:rPr lang="pl-PL" sz="2000" b="1" i="1">
                            <a:effectLst/>
                            <a:latin typeface="Cambria Math"/>
                          </a:rPr>
                          <m:t>𝒂</m:t>
                        </m:r>
                        <m:r>
                          <a:rPr lang="en-US" sz="2000" b="1" i="1">
                            <a:effectLst/>
                            <a:latin typeface="Cambria Math"/>
                          </a:rPr>
                          <m:t> + </m:t>
                        </m:r>
                        <m:r>
                          <a:rPr lang="pl-PL" sz="2000" b="1" i="1">
                            <a:effectLst/>
                            <a:latin typeface="Cambria Math"/>
                          </a:rPr>
                          <m:t>𝒃</m:t>
                        </m:r>
                      </m:den>
                    </m:f>
                  </m:oMath>
                </a14:m>
                <a:r>
                  <a:rPr lang="en-US" sz="2000" dirty="0">
                    <a:effectLst/>
                  </a:rPr>
                  <a:t> </a:t>
                </a:r>
                <a:r>
                  <a:rPr lang="pl-PL" sz="2000" dirty="0" smtClean="0">
                    <a:effectLst/>
                  </a:rPr>
                  <a:t/>
                </a:r>
                <a:br>
                  <a:rPr lang="pl-PL" sz="2000" dirty="0" smtClean="0">
                    <a:effectLst/>
                  </a:rPr>
                </a:br>
                <a:r>
                  <a:rPr lang="pl-PL" sz="2000" dirty="0" smtClean="0">
                    <a:effectLst/>
                  </a:rPr>
                  <a:t/>
                </a:r>
                <a:br>
                  <a:rPr lang="pl-PL" sz="2000" dirty="0" smtClean="0">
                    <a:effectLst/>
                  </a:rPr>
                </a:br>
                <a:r>
                  <a:rPr lang="pl-PL" sz="2000" dirty="0" smtClean="0">
                    <a:effectLst/>
                  </a:rPr>
                  <a:t>3.  </a:t>
                </a:r>
                <a:r>
                  <a:rPr lang="pl-PL" sz="2000" i="1" dirty="0" smtClean="0">
                    <a:effectLst/>
                  </a:rPr>
                  <a:t>x</a:t>
                </a:r>
                <a:r>
                  <a:rPr lang="pl-PL" sz="2000" dirty="0" smtClean="0">
                    <a:effectLst/>
                  </a:rPr>
                  <a:t> </a:t>
                </a:r>
                <a:r>
                  <a:rPr lang="pl-PL" sz="2000" dirty="0">
                    <a:effectLst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2000" i="1">
                            <a:effectLst/>
                            <a:latin typeface="Cambria Math"/>
                          </a:rPr>
                        </m:ctrlPr>
                      </m:fPr>
                      <m:num>
                        <m:r>
                          <a:rPr lang="pl-PL" sz="2000" i="1">
                            <a:effectLst/>
                            <a:latin typeface="Cambria Math"/>
                          </a:rPr>
                          <m:t>𝑎h</m:t>
                        </m:r>
                      </m:num>
                      <m:den>
                        <m:r>
                          <a:rPr lang="pl-PL" sz="2000" i="1">
                            <a:effectLst/>
                            <a:latin typeface="Cambria Math"/>
                          </a:rPr>
                          <m:t>𝐻</m:t>
                        </m:r>
                      </m:den>
                    </m:f>
                  </m:oMath>
                </a14:m>
                <a:r>
                  <a:rPr lang="pl-PL" sz="2000" dirty="0">
                    <a:effectLst/>
                  </a:rPr>
                  <a:t>   = </a:t>
                </a:r>
                <a:r>
                  <a:rPr lang="pl-PL" sz="2000" i="1" dirty="0">
                    <a:effectLst/>
                  </a:rPr>
                  <a:t>a</a:t>
                </a:r>
                <a:r>
                  <a:rPr lang="pl-PL" sz="2000" dirty="0">
                    <a:effectLst/>
                  </a:rPr>
                  <a:t> 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2000" i="1">
                            <a:effectLst/>
                            <a:latin typeface="Cambria Math"/>
                          </a:rPr>
                        </m:ctrlPr>
                      </m:fPr>
                      <m:num>
                        <m:r>
                          <a:rPr lang="pl-PL" sz="2000" i="1">
                            <a:effectLst/>
                            <a:latin typeface="Cambria Math"/>
                          </a:rPr>
                          <m:t>h</m:t>
                        </m:r>
                      </m:num>
                      <m:den>
                        <m:r>
                          <a:rPr lang="pl-PL" sz="2000" i="1">
                            <a:effectLst/>
                            <a:latin typeface="Cambria Math"/>
                          </a:rPr>
                          <m:t>𝐻</m:t>
                        </m:r>
                      </m:den>
                    </m:f>
                  </m:oMath>
                </a14:m>
                <a:r>
                  <a:rPr lang="pl-PL" sz="2000" dirty="0">
                    <a:effectLst/>
                  </a:rPr>
                  <a:t>  =  </a:t>
                </a:r>
                <a:r>
                  <a:rPr lang="pl-PL" sz="2000" i="1" dirty="0">
                    <a:effectLst/>
                  </a:rPr>
                  <a:t>a</a:t>
                </a:r>
                <a:r>
                  <a:rPr lang="pl-PL" sz="2000" dirty="0">
                    <a:effectLst/>
                  </a:rPr>
                  <a:t> 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2000" i="1">
                            <a:effectLst/>
                            <a:latin typeface="Cambria Math"/>
                          </a:rPr>
                        </m:ctrlPr>
                      </m:fPr>
                      <m:num>
                        <m:r>
                          <a:rPr lang="pl-PL" sz="2000" i="1">
                            <a:effectLst/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pl-PL" sz="2000" i="1">
                            <a:effectLst/>
                            <a:latin typeface="Cambria Math"/>
                          </a:rPr>
                          <m:t>𝑎</m:t>
                        </m:r>
                        <m:r>
                          <a:rPr lang="pl-PL" sz="2000" i="1">
                            <a:effectLst/>
                            <a:latin typeface="Cambria Math"/>
                          </a:rPr>
                          <m:t> + </m:t>
                        </m:r>
                        <m:r>
                          <a:rPr lang="pl-PL" sz="2000" i="1">
                            <a:effectLst/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r>
                  <a:rPr lang="pl-PL" sz="2000" dirty="0">
                    <a:effectLst/>
                  </a:rPr>
                  <a:t> 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2000" i="1">
                            <a:effectLst/>
                            <a:latin typeface="Cambria Math"/>
                          </a:rPr>
                        </m:ctrlPr>
                      </m:fPr>
                      <m:num>
                        <m:r>
                          <a:rPr lang="pl-PL" sz="2000" i="1">
                            <a:effectLst/>
                            <a:latin typeface="Cambria Math"/>
                          </a:rPr>
                          <m:t>𝑎𝑏</m:t>
                        </m:r>
                      </m:num>
                      <m:den>
                        <m:r>
                          <a:rPr lang="pl-PL" sz="2000" i="1">
                            <a:effectLst/>
                            <a:latin typeface="Cambria Math"/>
                          </a:rPr>
                          <m:t>𝑎</m:t>
                        </m:r>
                        <m:r>
                          <a:rPr lang="pl-PL" sz="2000" i="1">
                            <a:effectLst/>
                            <a:latin typeface="Cambria Math"/>
                          </a:rPr>
                          <m:t> + </m:t>
                        </m:r>
                        <m:r>
                          <a:rPr lang="pl-PL" sz="2000" i="1">
                            <a:effectLst/>
                            <a:latin typeface="Cambria Math"/>
                          </a:rPr>
                          <m:t>𝑏</m:t>
                        </m:r>
                        <m:r>
                          <a:rPr lang="pl-PL" sz="2000" i="1">
                            <a:effectLst/>
                            <a:latin typeface="Cambria Math"/>
                          </a:rPr>
                          <m:t>  </m:t>
                        </m:r>
                      </m:den>
                    </m:f>
                  </m:oMath>
                </a14:m>
                <a:r>
                  <a:rPr lang="pl-PL" sz="2000" dirty="0">
                    <a:effectLst/>
                  </a:rPr>
                  <a:t> , to 2x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2000" i="1">
                            <a:effectLst/>
                            <a:latin typeface="Cambria Math"/>
                          </a:rPr>
                        </m:ctrlPr>
                      </m:fPr>
                      <m:num>
                        <m:r>
                          <a:rPr lang="pl-PL" sz="2000" i="1">
                            <a:effectLst/>
                            <a:latin typeface="Cambria Math"/>
                          </a:rPr>
                          <m:t>2</m:t>
                        </m:r>
                        <m:r>
                          <a:rPr lang="pl-PL" sz="2000" i="1">
                            <a:effectLst/>
                            <a:latin typeface="Cambria Math"/>
                          </a:rPr>
                          <m:t>𝑎𝑏</m:t>
                        </m:r>
                      </m:num>
                      <m:den>
                        <m:r>
                          <a:rPr lang="pl-PL" sz="2000" i="1">
                            <a:effectLst/>
                            <a:latin typeface="Cambria Math"/>
                          </a:rPr>
                          <m:t>𝑎</m:t>
                        </m:r>
                        <m:r>
                          <a:rPr lang="pl-PL" sz="2000" i="1">
                            <a:effectLst/>
                            <a:latin typeface="Cambria Math"/>
                          </a:rPr>
                          <m:t> + </m:t>
                        </m:r>
                        <m:r>
                          <a:rPr lang="pl-PL" sz="2000" i="1">
                            <a:effectLst/>
                            <a:latin typeface="Cambria Math"/>
                          </a:rPr>
                          <m:t>𝑏</m:t>
                        </m:r>
                        <m:r>
                          <a:rPr lang="pl-PL" sz="2000" i="1">
                            <a:effectLst/>
                            <a:latin typeface="Cambria Math"/>
                          </a:rPr>
                          <m:t>  </m:t>
                        </m:r>
                      </m:den>
                    </m:f>
                  </m:oMath>
                </a14:m>
                <a:r>
                  <a:rPr lang="pl-PL" sz="2000" dirty="0">
                    <a:effectLst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2000" i="1">
                            <a:effectLst/>
                            <a:latin typeface="Cambria Math"/>
                          </a:rPr>
                        </m:ctrlPr>
                      </m:fPr>
                      <m:num>
                        <m:r>
                          <a:rPr lang="pl-PL" sz="2000" i="1">
                            <a:effectLst/>
                            <a:latin typeface="Cambria Math"/>
                          </a:rPr>
                          <m:t>2</m:t>
                        </m:r>
                      </m:num>
                      <m:den>
                        <m:f>
                          <m:fPr>
                            <m:ctrlPr>
                              <a:rPr lang="pl-PL" sz="2000" i="1">
                                <a:effectLst/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l-PL" sz="2000" i="1">
                                <a:effectLst/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pl-PL" sz="2000" i="1">
                                <a:effectLst/>
                                <a:latin typeface="Cambria Math"/>
                              </a:rPr>
                              <m:t>𝑎</m:t>
                            </m:r>
                          </m:den>
                        </m:f>
                        <m:r>
                          <a:rPr lang="pl-PL" sz="2000" i="1">
                            <a:effectLst/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pl-PL" sz="2000" i="1">
                                <a:effectLst/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l-PL" sz="2000" i="1">
                                <a:effectLst/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pl-PL" sz="2000" i="1">
                                <a:effectLst/>
                                <a:latin typeface="Cambria Math"/>
                              </a:rPr>
                              <m:t>𝑏</m:t>
                            </m:r>
                          </m:den>
                        </m:f>
                      </m:den>
                    </m:f>
                  </m:oMath>
                </a14:m>
                <a:endParaRPr lang="pl-PL" sz="2000" dirty="0"/>
              </a:p>
            </p:txBody>
          </p:sp>
        </mc:Choice>
        <mc:Fallback xmlns="">
          <p:sp>
            <p:nvSpPr>
              <p:cNvPr id="2" name="Tytu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39552" y="2852936"/>
                <a:ext cx="8064896" cy="3312368"/>
              </a:xfrm>
              <a:blipFill rotWithShape="1">
                <a:blip r:embed="rId2"/>
                <a:stretch>
                  <a:fillRect l="-1210" t="-2947" b="-5709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Symbol zastępczy zawartości 3" descr="C:\Users\Łukasz\Desktop\Trapezy.jpeg"/>
          <p:cNvPicPr>
            <a:picLocks noGrp="1"/>
          </p:cNvPicPr>
          <p:nvPr>
            <p:ph sz="quarter" idx="13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3" t="62818" r="13260" b="22407"/>
          <a:stretch/>
        </p:blipFill>
        <p:spPr bwMode="auto">
          <a:xfrm>
            <a:off x="1278470" y="980729"/>
            <a:ext cx="6129859" cy="165618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6433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ytuł 1"/>
              <p:cNvSpPr>
                <a:spLocks noGrp="1"/>
              </p:cNvSpPr>
              <p:nvPr>
                <p:ph type="title"/>
              </p:nvPr>
            </p:nvSpPr>
            <p:spPr>
              <a:xfrm>
                <a:off x="2267744" y="4869160"/>
                <a:ext cx="4248472" cy="1080120"/>
              </a:xfrm>
            </p:spPr>
            <p:txBody>
              <a:bodyPr/>
              <a:lstStyle/>
              <a:p>
                <a:pPr marL="0" indent="0" algn="l">
                  <a:buNone/>
                </a:pPr>
                <a:r>
                  <a:rPr lang="pl-PL" sz="3200" dirty="0" smtClean="0">
                    <a:effectLst/>
                  </a:rPr>
                  <a:t> H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3200" i="1">
                            <a:effectLst/>
                            <a:latin typeface="Cambria Math"/>
                          </a:rPr>
                        </m:ctrlPr>
                      </m:fPr>
                      <m:num>
                        <m:r>
                          <a:rPr lang="pl-PL" sz="3200" i="1">
                            <a:effectLst/>
                            <a:latin typeface="Cambria Math"/>
                          </a:rPr>
                          <m:t>2</m:t>
                        </m:r>
                        <m:r>
                          <a:rPr lang="pl-PL" sz="3200" i="1">
                            <a:effectLst/>
                            <a:latin typeface="Cambria Math"/>
                          </a:rPr>
                          <m:t>𝑎𝑏</m:t>
                        </m:r>
                      </m:num>
                      <m:den>
                        <m:r>
                          <a:rPr lang="pl-PL" sz="3200" i="1">
                            <a:effectLst/>
                            <a:latin typeface="Cambria Math"/>
                          </a:rPr>
                          <m:t>𝑎</m:t>
                        </m:r>
                        <m:r>
                          <a:rPr lang="pl-PL" sz="3200" i="1">
                            <a:effectLst/>
                            <a:latin typeface="Cambria Math"/>
                          </a:rPr>
                          <m:t> + </m:t>
                        </m:r>
                        <m:r>
                          <a:rPr lang="pl-PL" sz="3200" i="1">
                            <a:effectLst/>
                            <a:latin typeface="Cambria Math"/>
                          </a:rPr>
                          <m:t>𝑏</m:t>
                        </m:r>
                        <m:r>
                          <a:rPr lang="pl-PL" sz="3200" i="1">
                            <a:effectLst/>
                            <a:latin typeface="Cambria Math"/>
                          </a:rPr>
                          <m:t>  </m:t>
                        </m:r>
                      </m:den>
                    </m:f>
                  </m:oMath>
                </a14:m>
                <a:r>
                  <a:rPr lang="pl-PL" sz="3200" dirty="0">
                    <a:effectLst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3200" i="1">
                            <a:effectLst/>
                            <a:latin typeface="Cambria Math"/>
                          </a:rPr>
                        </m:ctrlPr>
                      </m:fPr>
                      <m:num>
                        <m:r>
                          <a:rPr lang="pl-PL" sz="3200" i="1">
                            <a:effectLst/>
                            <a:latin typeface="Cambria Math"/>
                          </a:rPr>
                          <m:t>2</m:t>
                        </m:r>
                      </m:num>
                      <m:den>
                        <m:f>
                          <m:fPr>
                            <m:ctrlPr>
                              <a:rPr lang="pl-PL" sz="3200" i="1">
                                <a:effectLst/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l-PL" sz="3200" i="1">
                                <a:effectLst/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pl-PL" sz="3200" i="1">
                                <a:effectLst/>
                                <a:latin typeface="Cambria Math"/>
                              </a:rPr>
                              <m:t>𝑎</m:t>
                            </m:r>
                          </m:den>
                        </m:f>
                        <m:r>
                          <a:rPr lang="pl-PL" sz="3200" i="1">
                            <a:effectLst/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pl-PL" sz="3200" i="1">
                                <a:effectLst/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l-PL" sz="3200" i="1">
                                <a:effectLst/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pl-PL" sz="3200" i="1">
                                <a:effectLst/>
                                <a:latin typeface="Cambria Math"/>
                              </a:rPr>
                              <m:t>𝑏</m:t>
                            </m:r>
                          </m:den>
                        </m:f>
                      </m:den>
                    </m:f>
                  </m:oMath>
                </a14:m>
                <a:endParaRPr lang="pl-PL" sz="3200" dirty="0"/>
              </a:p>
            </p:txBody>
          </p:sp>
        </mc:Choice>
        <mc:Fallback xmlns="">
          <p:sp>
            <p:nvSpPr>
              <p:cNvPr id="2" name="Tytu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267744" y="4869160"/>
                <a:ext cx="4248472" cy="1080120"/>
              </a:xfrm>
              <a:blipFill rotWithShape="1">
                <a:blip r:embed="rId2"/>
                <a:stretch>
                  <a:fillRect l="-71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l-PL" dirty="0" smtClean="0"/>
              <a:t>Otrzymaliśmy twierdzenie:</a:t>
            </a:r>
          </a:p>
          <a:p>
            <a:pPr marL="45720" indent="0"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170374"/>
              </p:ext>
            </p:extLst>
          </p:nvPr>
        </p:nvGraphicFramePr>
        <p:xfrm>
          <a:off x="1259632" y="1484784"/>
          <a:ext cx="7560840" cy="2944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60840"/>
              </a:tblGrid>
              <a:tr h="2334242">
                <a:tc>
                  <a:txBody>
                    <a:bodyPr/>
                    <a:lstStyle/>
                    <a:p>
                      <a:pPr indent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</a:endParaRPr>
                    </a:p>
                    <a:p>
                      <a:pPr indent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Jeżeli liczby a i b  przyjmiemy jako długości podstaw trapezu, to długość odcinka równoległego do podstaw trapezu przechodzącego  przez punkt przecięcia przekątnych ma długość równą średniej harmonicznej liczb </a:t>
                      </a:r>
                      <a:r>
                        <a:rPr lang="pl-PL" sz="2400" dirty="0" smtClean="0">
                          <a:effectLst/>
                        </a:rPr>
                        <a:t>a </a:t>
                      </a:r>
                      <a:r>
                        <a:rPr lang="pl-PL" sz="2400" dirty="0">
                          <a:effectLst/>
                        </a:rPr>
                        <a:t>i b.</a:t>
                      </a:r>
                    </a:p>
                    <a:p>
                      <a:pPr indent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64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ytuł 1"/>
              <p:cNvSpPr>
                <a:spLocks noGrp="1"/>
              </p:cNvSpPr>
              <p:nvPr>
                <p:ph type="title"/>
              </p:nvPr>
            </p:nvSpPr>
            <p:spPr>
              <a:xfrm>
                <a:off x="539552" y="4221088"/>
                <a:ext cx="7920879" cy="2304256"/>
              </a:xfrm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pl-PL" sz="2000" dirty="0">
                    <a:effectLst/>
                  </a:rPr>
                  <a:t>Niech </a:t>
                </a:r>
                <a:r>
                  <a:rPr lang="pl-PL" sz="2000" i="1" dirty="0">
                    <a:effectLst/>
                  </a:rPr>
                  <a:t>a</a:t>
                </a:r>
                <a:r>
                  <a:rPr lang="pl-PL" sz="2000" dirty="0">
                    <a:effectLst/>
                  </a:rPr>
                  <a:t>  &gt;  </a:t>
                </a:r>
                <a:r>
                  <a:rPr lang="pl-PL" sz="2000" i="1" dirty="0">
                    <a:effectLst/>
                  </a:rPr>
                  <a:t>b</a:t>
                </a:r>
                <a:r>
                  <a:rPr lang="pl-PL" sz="2000" dirty="0">
                    <a:effectLst/>
                  </a:rPr>
                  <a:t>.</a:t>
                </a:r>
                <a:br>
                  <a:rPr lang="pl-PL" sz="2000" dirty="0">
                    <a:effectLst/>
                  </a:rPr>
                </a:br>
                <a:r>
                  <a:rPr lang="pl-PL" sz="2000" dirty="0">
                    <a:effectLst/>
                  </a:rPr>
                  <a:t>Aby trapezy o podstawach długości  </a:t>
                </a:r>
                <a:r>
                  <a:rPr lang="pl-PL" sz="2000" i="1" dirty="0">
                    <a:effectLst/>
                  </a:rPr>
                  <a:t>a</a:t>
                </a:r>
                <a:r>
                  <a:rPr lang="pl-PL" sz="2000" dirty="0">
                    <a:effectLst/>
                  </a:rPr>
                  <a:t> i </a:t>
                </a:r>
                <a:r>
                  <a:rPr lang="pl-PL" sz="2000" i="1" dirty="0">
                    <a:effectLst/>
                  </a:rPr>
                  <a:t>y</a:t>
                </a:r>
                <a:r>
                  <a:rPr lang="pl-PL" sz="2000" dirty="0">
                    <a:effectLst/>
                  </a:rPr>
                  <a:t> oraz </a:t>
                </a:r>
                <a:r>
                  <a:rPr lang="pl-PL" sz="2000" i="1" dirty="0">
                    <a:effectLst/>
                  </a:rPr>
                  <a:t>y</a:t>
                </a:r>
                <a:r>
                  <a:rPr lang="pl-PL" sz="2000" dirty="0">
                    <a:effectLst/>
                  </a:rPr>
                  <a:t> i </a:t>
                </a:r>
                <a:r>
                  <a:rPr lang="pl-PL" sz="2000" i="1" dirty="0">
                    <a:effectLst/>
                  </a:rPr>
                  <a:t>b</a:t>
                </a:r>
                <a:r>
                  <a:rPr lang="pl-PL" sz="2000" dirty="0">
                    <a:effectLst/>
                  </a:rPr>
                  <a:t>  były podobne potrzeba  </a:t>
                </a:r>
                <a:r>
                  <a:rPr lang="pl-PL" sz="2000" dirty="0" smtClean="0">
                    <a:effectLst/>
                  </a:rPr>
                  <a:t> </a:t>
                </a:r>
                <a:r>
                  <a:rPr lang="pl-PL" sz="2000" dirty="0">
                    <a:effectLst/>
                  </a:rPr>
                  <a:t>i wystarcza, aby były równe stosunki długości tych podstaw </a:t>
                </a:r>
                <a:r>
                  <a:rPr lang="pl-PL" sz="2000" b="0" i="1" dirty="0">
                    <a:effectLst/>
                  </a:rPr>
                  <a:t>/ miary odpowiednich kątów są  równe, bo odcinek y jest równoległy do podstaw a i b </a:t>
                </a:r>
                <a:r>
                  <a:rPr lang="pl-PL" sz="2000" dirty="0" smtClean="0">
                    <a:effectLst/>
                  </a:rPr>
                  <a:t>/.</a:t>
                </a:r>
                <a:br>
                  <a:rPr lang="pl-PL" sz="2000" dirty="0" smtClean="0">
                    <a:effectLst/>
                  </a:rPr>
                </a:br>
                <a:r>
                  <a:rPr lang="pl-PL" sz="1800" dirty="0">
                    <a:effectLst/>
                  </a:rPr>
                  <a:t/>
                </a:r>
                <a:br>
                  <a:rPr lang="pl-PL" sz="1800" dirty="0">
                    <a:effectLst/>
                  </a:rPr>
                </a:br>
                <a14:m>
                  <m:oMath xmlns:m="http://schemas.openxmlformats.org/officeDocument/2006/math">
                    <m:f>
                      <m:fPr>
                        <m:ctrlPr>
                          <a:rPr lang="pl-PL" sz="2200" i="1">
                            <a:effectLst/>
                            <a:latin typeface="Cambria Math"/>
                          </a:rPr>
                        </m:ctrlPr>
                      </m:fPr>
                      <m:num>
                        <m:r>
                          <a:rPr lang="pl-PL" sz="2200" b="1" i="1">
                            <a:effectLst/>
                            <a:latin typeface="Cambria Math"/>
                          </a:rPr>
                          <m:t>𝒂</m:t>
                        </m:r>
                      </m:num>
                      <m:den>
                        <m:r>
                          <a:rPr lang="pl-PL" sz="2200" b="1" i="1">
                            <a:effectLst/>
                            <a:latin typeface="Cambria Math"/>
                          </a:rPr>
                          <m:t>𝒚</m:t>
                        </m:r>
                      </m:den>
                    </m:f>
                  </m:oMath>
                </a14:m>
                <a:r>
                  <a:rPr lang="pl-PL" sz="2200" dirty="0">
                    <a:effectLst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2200" i="1">
                            <a:effectLst/>
                            <a:latin typeface="Cambria Math"/>
                          </a:rPr>
                        </m:ctrlPr>
                      </m:fPr>
                      <m:num>
                        <m:r>
                          <a:rPr lang="pl-PL" sz="2200" b="1" i="1">
                            <a:effectLst/>
                            <a:latin typeface="Cambria Math"/>
                          </a:rPr>
                          <m:t>𝒚</m:t>
                        </m:r>
                      </m:num>
                      <m:den>
                        <m:r>
                          <a:rPr lang="pl-PL" sz="2200" b="1" i="1">
                            <a:effectLst/>
                            <a:latin typeface="Cambria Math"/>
                          </a:rPr>
                          <m:t>𝒃</m:t>
                        </m:r>
                      </m:den>
                    </m:f>
                  </m:oMath>
                </a14:m>
                <a:r>
                  <a:rPr lang="pl-PL" sz="2200" dirty="0">
                    <a:effectLst/>
                  </a:rPr>
                  <a:t>   stąd   </a:t>
                </a:r>
                <a:r>
                  <a:rPr lang="pl-PL" sz="2200" i="1" dirty="0">
                    <a:effectLst/>
                  </a:rPr>
                  <a:t>y</a:t>
                </a:r>
                <a:r>
                  <a:rPr lang="pl-PL" sz="2200" dirty="0">
                    <a:effectLst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l-PL" sz="2200" i="1">
                            <a:effectLst/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pl-PL" sz="2200" i="1">
                            <a:effectLst/>
                            <a:latin typeface="Cambria Math"/>
                          </a:rPr>
                          <m:t>𝑎</m:t>
                        </m:r>
                        <m:r>
                          <a:rPr lang="pl-PL" sz="2200" i="1">
                            <a:effectLst/>
                            <a:latin typeface="Cambria Math"/>
                          </a:rPr>
                          <m:t>·</m:t>
                        </m:r>
                        <m:r>
                          <a:rPr lang="pl-PL" sz="2200" i="1">
                            <a:effectLst/>
                            <a:latin typeface="Cambria Math"/>
                          </a:rPr>
                          <m:t>𝑏</m:t>
                        </m:r>
                      </m:e>
                    </m:rad>
                  </m:oMath>
                </a14:m>
                <a:r>
                  <a:rPr lang="pl-PL" sz="2200" dirty="0" smtClean="0">
                    <a:effectLst/>
                  </a:rPr>
                  <a:t> </a:t>
                </a:r>
                <a:r>
                  <a:rPr lang="pl-PL" sz="2200" dirty="0" smtClean="0">
                    <a:effectLst/>
                    <a:sym typeface="Wingdings" panose="05000000000000000000" pitchFamily="2" charset="2"/>
                  </a:rPr>
                  <a:t></a:t>
                </a:r>
                <a:r>
                  <a:rPr lang="pl-PL" sz="2200" dirty="0" smtClean="0">
                    <a:effectLst/>
                  </a:rPr>
                  <a:t> </a:t>
                </a:r>
                <a:r>
                  <a:rPr lang="pl-PL" sz="2200" u="sng" dirty="0" smtClean="0">
                    <a:effectLst/>
                  </a:rPr>
                  <a:t>Jest to tzw. średnia geometryczna.</a:t>
                </a:r>
                <a:r>
                  <a:rPr lang="pl-PL" sz="1800" dirty="0">
                    <a:effectLst/>
                  </a:rPr>
                  <a:t/>
                </a:r>
                <a:br>
                  <a:rPr lang="pl-PL" sz="1800" dirty="0">
                    <a:effectLst/>
                  </a:rPr>
                </a:br>
                <a:endParaRPr lang="pl-PL" sz="1800" dirty="0"/>
              </a:p>
            </p:txBody>
          </p:sp>
        </mc:Choice>
        <mc:Fallback xmlns="">
          <p:sp>
            <p:nvSpPr>
              <p:cNvPr id="2" name="Tytu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39552" y="4221088"/>
                <a:ext cx="7920879" cy="2304256"/>
              </a:xfrm>
              <a:blipFill rotWithShape="1">
                <a:blip r:embed="rId2"/>
                <a:stretch>
                  <a:fillRect l="-1001" t="-3439" r="-385" b="-11376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01408" cy="1689368"/>
          </a:xfrm>
        </p:spPr>
        <p:txBody>
          <a:bodyPr/>
          <a:lstStyle/>
          <a:p>
            <a:r>
              <a:rPr lang="pl-PL" b="1" dirty="0"/>
              <a:t>ZADANIE </a:t>
            </a:r>
            <a:r>
              <a:rPr lang="pl-PL" b="1" dirty="0" smtClean="0"/>
              <a:t>3.</a:t>
            </a:r>
            <a:endParaRPr lang="pl-PL" b="1" dirty="0"/>
          </a:p>
          <a:p>
            <a:pPr marL="45720" indent="0">
              <a:buNone/>
            </a:pPr>
            <a:r>
              <a:rPr lang="pl-PL" dirty="0"/>
              <a:t>Oblicz długość odcinka równoległego do podstaw </a:t>
            </a:r>
            <a:r>
              <a:rPr lang="pl-PL" dirty="0" smtClean="0"/>
              <a:t>trapezu,  </a:t>
            </a:r>
            <a:r>
              <a:rPr lang="pl-PL" dirty="0"/>
              <a:t>który dzieli dany trapez na dwa trapezy </a:t>
            </a:r>
            <a:r>
              <a:rPr lang="pl-PL" dirty="0" smtClean="0"/>
              <a:t>podobne.</a:t>
            </a:r>
            <a:endParaRPr lang="pl-PL" dirty="0"/>
          </a:p>
        </p:txBody>
      </p:sp>
      <p:pic>
        <p:nvPicPr>
          <p:cNvPr id="4" name="Obraz 3"/>
          <p:cNvPicPr/>
          <p:nvPr/>
        </p:nvPicPr>
        <p:blipFill>
          <a:blip r:embed="rId3"/>
          <a:stretch>
            <a:fillRect/>
          </a:stretch>
        </p:blipFill>
        <p:spPr>
          <a:xfrm>
            <a:off x="3131840" y="2204864"/>
            <a:ext cx="2952327" cy="1942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28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ytuł 1"/>
              <p:cNvSpPr>
                <a:spLocks noGrp="1"/>
              </p:cNvSpPr>
              <p:nvPr>
                <p:ph type="title"/>
              </p:nvPr>
            </p:nvSpPr>
            <p:spPr>
              <a:xfrm>
                <a:off x="1475657" y="4372168"/>
                <a:ext cx="6830144" cy="1577112"/>
              </a:xfrm>
            </p:spPr>
            <p:txBody>
              <a:bodyPr/>
              <a:lstStyle/>
              <a:p>
                <a:r>
                  <a:rPr lang="pl-PL" sz="4800" dirty="0">
                    <a:effectLst/>
                  </a:rPr>
                  <a:t>stąd   </a:t>
                </a:r>
                <a:r>
                  <a:rPr lang="pl-PL" sz="4800" dirty="0" smtClean="0">
                    <a:effectLst/>
                  </a:rPr>
                  <a:t>y=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l-PL" sz="4800" i="1">
                            <a:effectLst/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pl-PL" sz="4800" i="1">
                            <a:effectLst/>
                            <a:latin typeface="Cambria Math"/>
                          </a:rPr>
                          <m:t>𝑎</m:t>
                        </m:r>
                        <m:r>
                          <a:rPr lang="pl-PL" sz="4800" i="1">
                            <a:effectLst/>
                            <a:latin typeface="Cambria Math"/>
                          </a:rPr>
                          <m:t>·</m:t>
                        </m:r>
                        <m:r>
                          <a:rPr lang="pl-PL" sz="4800" i="1">
                            <a:effectLst/>
                            <a:latin typeface="Cambria Math"/>
                          </a:rPr>
                          <m:t>𝑏</m:t>
                        </m:r>
                      </m:e>
                    </m:rad>
                  </m:oMath>
                </a14:m>
                <a:endParaRPr lang="pl-PL" dirty="0"/>
              </a:p>
            </p:txBody>
          </p:sp>
        </mc:Choice>
        <mc:Fallback xmlns="">
          <p:sp>
            <p:nvSpPr>
              <p:cNvPr id="2" name="Tytu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475657" y="4372168"/>
                <a:ext cx="6830144" cy="1577112"/>
              </a:xfrm>
              <a:blipFill rotWithShape="1">
                <a:blip r:embed="rId2"/>
                <a:stretch>
                  <a:fillRect t="-1390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l-PL" dirty="0" smtClean="0"/>
              <a:t>Otrzymaliśmy twierdzenie.</a:t>
            </a:r>
          </a:p>
          <a:p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342873"/>
              </p:ext>
            </p:extLst>
          </p:nvPr>
        </p:nvGraphicFramePr>
        <p:xfrm>
          <a:off x="1187624" y="1484784"/>
          <a:ext cx="7016690" cy="25587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16690"/>
              </a:tblGrid>
              <a:tr h="2232248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</a:endParaRPr>
                    </a:p>
                    <a:p>
                      <a:pPr indent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Długość odcinka równoległego do podstaw trapezu, który dzieli dany trapez na dwa </a:t>
                      </a:r>
                      <a:r>
                        <a:rPr lang="pl-PL" sz="2400" u="sng" dirty="0">
                          <a:effectLst/>
                        </a:rPr>
                        <a:t>trapezy podobne </a:t>
                      </a:r>
                      <a:r>
                        <a:rPr lang="pl-PL" sz="2400" dirty="0">
                          <a:effectLst/>
                        </a:rPr>
                        <a:t>ma długość średniej geometrycznej długości jego podstaw.</a:t>
                      </a:r>
                    </a:p>
                    <a:p>
                      <a:pPr indent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Obraz 4"/>
          <p:cNvPicPr/>
          <p:nvPr/>
        </p:nvPicPr>
        <p:blipFill>
          <a:blip r:embed="rId3"/>
          <a:stretch>
            <a:fillRect/>
          </a:stretch>
        </p:blipFill>
        <p:spPr>
          <a:xfrm>
            <a:off x="1331641" y="3933056"/>
            <a:ext cx="3888432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98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5617" y="2276872"/>
            <a:ext cx="7190184" cy="3238296"/>
          </a:xfrm>
        </p:spPr>
        <p:txBody>
          <a:bodyPr/>
          <a:lstStyle/>
          <a:p>
            <a:pPr marL="0" indent="0" algn="l">
              <a:buNone/>
            </a:pPr>
            <a:endParaRPr lang="pl-PL" sz="1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8424936" cy="1401336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 smtClean="0"/>
              <a:t>ZADANIE 4.</a:t>
            </a:r>
          </a:p>
          <a:p>
            <a:pPr marL="45720" indent="0">
              <a:buNone/>
            </a:pPr>
            <a:r>
              <a:rPr lang="pl-PL" b="1" dirty="0"/>
              <a:t>Oblicz długość odcinka równoległego do </a:t>
            </a:r>
            <a:r>
              <a:rPr lang="pl-PL" b="1" dirty="0" smtClean="0"/>
              <a:t>podstaw trapezu,  który </a:t>
            </a:r>
            <a:r>
              <a:rPr lang="pl-PL" b="1" dirty="0"/>
              <a:t>dzieli ten trapez na dwa trapezy o równych polach. </a:t>
            </a:r>
          </a:p>
        </p:txBody>
      </p:sp>
      <p:pic>
        <p:nvPicPr>
          <p:cNvPr id="8" name="Obraz 7" descr="Znalezione obrazy dla zapytania średnia geometryczna w trapezi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665730"/>
            <a:ext cx="3816424" cy="24914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383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ytuł 1"/>
              <p:cNvSpPr>
                <a:spLocks noGrp="1"/>
              </p:cNvSpPr>
              <p:nvPr>
                <p:ph type="title"/>
              </p:nvPr>
            </p:nvSpPr>
            <p:spPr>
              <a:xfrm>
                <a:off x="827584" y="4869160"/>
                <a:ext cx="8136904" cy="1296144"/>
              </a:xfrm>
            </p:spPr>
            <p:txBody>
              <a:bodyPr>
                <a:normAutofit/>
              </a:bodyPr>
              <a:lstStyle/>
              <a:p>
                <a:pPr marL="0" indent="0" algn="l">
                  <a:buNone/>
                </a:pPr>
                <a:r>
                  <a:rPr lang="pl-PL" sz="2400" i="1" dirty="0" smtClean="0">
                    <a:effectLst/>
                  </a:rPr>
                  <a:t>x</a:t>
                </a:r>
                <a:r>
                  <a:rPr lang="pl-PL" sz="2400" dirty="0" smtClean="0">
                    <a:effectLst/>
                  </a:rPr>
                  <a:t> </a:t>
                </a:r>
                <a:r>
                  <a:rPr lang="pl-PL" sz="2400" dirty="0">
                    <a:effectLst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l-PL" sz="2400" i="1">
                            <a:effectLst/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pl-PL" sz="2400" i="1">
                                <a:effectLst/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pl-PL" sz="2400" i="1">
                                    <a:effectLst/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pl-PL" sz="2400" i="1">
                                    <a:effectLst/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pl-PL" sz="2400" i="1">
                                    <a:effectLst/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pl-PL" sz="2400" i="1">
                                <a:effectLst/>
                                <a:latin typeface="Cambria Math"/>
                              </a:rPr>
                              <m:t>+ </m:t>
                            </m:r>
                            <m:sSup>
                              <m:sSupPr>
                                <m:ctrlPr>
                                  <a:rPr lang="pl-PL" sz="2400" i="1">
                                    <a:effectLst/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pl-PL" sz="2400" i="1">
                                    <a:effectLst/>
                                    <a:latin typeface="Cambria Math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pl-PL" sz="2400" i="1">
                                    <a:effectLst/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pl-PL" sz="2400" i="1">
                                <a:effectLst/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rad>
                  </m:oMath>
                </a14:m>
                <a:r>
                  <a:rPr lang="pl-PL" sz="2400" dirty="0"/>
                  <a:t> </a:t>
                </a:r>
                <a:r>
                  <a:rPr lang="pl-PL" sz="2400" dirty="0" smtClean="0">
                    <a:sym typeface="Wingdings" panose="05000000000000000000" pitchFamily="2" charset="2"/>
                  </a:rPr>
                  <a:t></a:t>
                </a:r>
                <a:r>
                  <a:rPr lang="pl-PL" sz="2400" dirty="0" smtClean="0"/>
                  <a:t>  </a:t>
                </a:r>
                <a:r>
                  <a:rPr lang="pl-PL" sz="2400" dirty="0"/>
                  <a:t>jest to tzw. </a:t>
                </a:r>
                <a:r>
                  <a:rPr lang="pl-PL" sz="2400" dirty="0" smtClean="0"/>
                  <a:t>średnia kwadratowa</a:t>
                </a:r>
                <a:endParaRPr lang="pl-PL" sz="2400" dirty="0"/>
              </a:p>
            </p:txBody>
          </p:sp>
        </mc:Choice>
        <mc:Fallback xmlns="">
          <p:sp>
            <p:nvSpPr>
              <p:cNvPr id="2" name="Tytu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27584" y="4869160"/>
                <a:ext cx="8136904" cy="1296144"/>
              </a:xfrm>
              <a:blipFill rotWithShape="1">
                <a:blip r:embed="rId2"/>
                <a:stretch>
                  <a:fillRect l="-1199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Symbol zastępczy zawartości 4"/>
          <p:cNvPicPr>
            <a:picLocks noGrp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899592" y="1628800"/>
            <a:ext cx="2801768" cy="178991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Symbol zastępczy zawartości 3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3779912" y="731520"/>
                <a:ext cx="5256584" cy="4209648"/>
              </a:xfrm>
            </p:spPr>
            <p:txBody>
              <a:bodyPr>
                <a:normAutofit fontScale="25000" lnSpcReduction="20000"/>
              </a:bodyPr>
              <a:lstStyle/>
              <a:p>
                <a:pPr marL="45720" indent="0">
                  <a:buNone/>
                </a:pPr>
                <a:r>
                  <a:rPr lang="pl-PL" sz="6200" b="1" dirty="0" smtClean="0"/>
                  <a:t>1. Z </a:t>
                </a:r>
                <a:r>
                  <a:rPr lang="pl-PL" sz="6200" b="1" dirty="0"/>
                  <a:t>załażenia wiemy / </a:t>
                </a:r>
                <a:r>
                  <a:rPr lang="pl-PL" sz="6200" b="1" i="1" dirty="0" smtClean="0"/>
                  <a:t>rys.</a:t>
                </a:r>
                <a:r>
                  <a:rPr lang="pl-PL" sz="6200" b="1" dirty="0" smtClean="0"/>
                  <a:t>/, </a:t>
                </a:r>
                <a:r>
                  <a:rPr lang="pl-PL" sz="6200" b="1" dirty="0"/>
                  <a:t>że :</a:t>
                </a:r>
              </a:p>
              <a:p>
                <a:pPr marL="45720" indent="0">
                  <a:buNone/>
                </a:pPr>
                <a:r>
                  <a:rPr lang="pl-PL" sz="6200" b="1" dirty="0"/>
                  <a:t>P</a:t>
                </a:r>
                <a:r>
                  <a:rPr lang="pl-PL" sz="6200" b="1" baseline="-25000" dirty="0"/>
                  <a:t>1</a:t>
                </a:r>
                <a:r>
                  <a:rPr lang="pl-PL" sz="6200" b="1" baseline="-25000" dirty="0" smtClean="0"/>
                  <a:t> </a:t>
                </a:r>
                <a14:m>
                  <m:oMath xmlns:m="http://schemas.openxmlformats.org/officeDocument/2006/math">
                    <m:r>
                      <a:rPr lang="pl-PL" sz="6200" b="1" i="1" baseline="-2500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l-PL" sz="6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pl-PL" sz="6200" b="1" i="1">
                            <a:latin typeface="Cambria Math"/>
                          </a:rPr>
                          <m:t> </m:t>
                        </m:r>
                        <m:r>
                          <a:rPr lang="pl-PL" sz="6200" b="1" i="1">
                            <a:latin typeface="Cambria Math"/>
                          </a:rPr>
                          <m:t>𝑷</m:t>
                        </m:r>
                      </m:num>
                      <m:den>
                        <m:r>
                          <a:rPr lang="pl-PL" sz="6200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pl-PL" sz="6200" b="1" dirty="0"/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6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pl-PL" sz="6200" b="1" i="1">
                            <a:latin typeface="Cambria Math"/>
                          </a:rPr>
                          <m:t>𝒂</m:t>
                        </m:r>
                        <m:r>
                          <a:rPr lang="pl-PL" sz="6200" b="1" i="1">
                            <a:latin typeface="Cambria Math"/>
                          </a:rPr>
                          <m:t> + </m:t>
                        </m:r>
                        <m:r>
                          <a:rPr lang="pl-PL" sz="6200" b="1" i="1">
                            <a:latin typeface="Cambria Math"/>
                          </a:rPr>
                          <m:t>𝒙</m:t>
                        </m:r>
                      </m:num>
                      <m:den>
                        <m:r>
                          <a:rPr lang="pl-PL" sz="6200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pl-PL" sz="6200" b="1" dirty="0"/>
                  <a:t> </a:t>
                </a:r>
                <a14:m>
                  <m:oMath xmlns:m="http://schemas.openxmlformats.org/officeDocument/2006/math">
                    <m:r>
                      <a:rPr lang="pl-PL" sz="6200" b="1" i="1">
                        <a:latin typeface="Cambria Math"/>
                      </a:rPr>
                      <m:t>·</m:t>
                    </m:r>
                  </m:oMath>
                </a14:m>
                <a:r>
                  <a:rPr lang="pl-PL" sz="6200" b="1" dirty="0"/>
                  <a:t> </a:t>
                </a:r>
                <a:r>
                  <a:rPr lang="pl-PL" sz="6200" b="1" i="1" dirty="0"/>
                  <a:t>h</a:t>
                </a:r>
                <a:r>
                  <a:rPr lang="pl-PL" sz="6200" b="1" i="1" baseline="-25000" dirty="0"/>
                  <a:t>a </a:t>
                </a:r>
                <a:r>
                  <a:rPr lang="pl-PL" sz="6200" b="1" dirty="0"/>
                  <a:t>     oraz    P</a:t>
                </a:r>
                <a:r>
                  <a:rPr lang="pl-PL" sz="6200" b="1" baseline="-25000" dirty="0"/>
                  <a:t>2 </a:t>
                </a:r>
                <a14:m>
                  <m:oMath xmlns:m="http://schemas.openxmlformats.org/officeDocument/2006/math">
                    <m:r>
                      <a:rPr lang="pl-PL" sz="6200" b="1" i="1" baseline="-25000">
                        <a:latin typeface="Cambria Math"/>
                      </a:rPr>
                      <m:t>= </m:t>
                    </m:r>
                  </m:oMath>
                </a14:m>
                <a:r>
                  <a:rPr lang="pl-PL" sz="6200" b="1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6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pl-PL" sz="6200" b="1" i="1">
                            <a:latin typeface="Cambria Math"/>
                          </a:rPr>
                          <m:t>𝑷</m:t>
                        </m:r>
                      </m:num>
                      <m:den>
                        <m:r>
                          <a:rPr lang="pl-PL" sz="6200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pl-PL" sz="6200" b="1" dirty="0"/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6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pl-PL" sz="6200" b="1" i="1">
                            <a:latin typeface="Cambria Math"/>
                          </a:rPr>
                          <m:t>𝒙</m:t>
                        </m:r>
                        <m:r>
                          <a:rPr lang="pl-PL" sz="6200" b="1" i="1">
                            <a:latin typeface="Cambria Math"/>
                          </a:rPr>
                          <m:t> + </m:t>
                        </m:r>
                        <m:r>
                          <a:rPr lang="pl-PL" sz="6200" b="1" i="1">
                            <a:latin typeface="Cambria Math"/>
                          </a:rPr>
                          <m:t>𝒃</m:t>
                        </m:r>
                      </m:num>
                      <m:den>
                        <m:r>
                          <a:rPr lang="pl-PL" sz="6200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pl-PL" sz="6200" b="1" dirty="0"/>
                  <a:t> </a:t>
                </a:r>
                <a14:m>
                  <m:oMath xmlns:m="http://schemas.openxmlformats.org/officeDocument/2006/math">
                    <m:r>
                      <a:rPr lang="pl-PL" sz="6200" b="1" i="1">
                        <a:latin typeface="Cambria Math"/>
                      </a:rPr>
                      <m:t>·</m:t>
                    </m:r>
                  </m:oMath>
                </a14:m>
                <a:r>
                  <a:rPr lang="pl-PL" sz="6200" b="1" dirty="0"/>
                  <a:t> </a:t>
                </a:r>
                <a:r>
                  <a:rPr lang="pl-PL" sz="6200" b="1" i="1" dirty="0" err="1"/>
                  <a:t>h</a:t>
                </a:r>
                <a:r>
                  <a:rPr lang="pl-PL" sz="6200" b="1" i="1" baseline="-25000" dirty="0" err="1"/>
                  <a:t>b</a:t>
                </a:r>
                <a:r>
                  <a:rPr lang="pl-PL" sz="6200" b="1" i="1" baseline="-25000" dirty="0"/>
                  <a:t> </a:t>
                </a:r>
                <a:endParaRPr lang="pl-PL" sz="6200" b="1" i="1" baseline="-25000" dirty="0" smtClean="0"/>
              </a:p>
              <a:p>
                <a:pPr marL="45720" indent="0">
                  <a:buNone/>
                </a:pPr>
                <a:endParaRPr lang="pl-PL" sz="6200" b="1" i="1" baseline="-25000" dirty="0"/>
              </a:p>
              <a:p>
                <a:pPr marL="45720" indent="0">
                  <a:buNone/>
                </a:pPr>
                <a:r>
                  <a:rPr lang="pl-PL" sz="6200" b="1" dirty="0" smtClean="0"/>
                  <a:t>               </a:t>
                </a:r>
                <a:r>
                  <a:rPr lang="pl-PL" sz="6200" b="1" i="1" dirty="0"/>
                  <a:t>h</a:t>
                </a:r>
                <a:r>
                  <a:rPr lang="pl-PL" sz="6200" b="1" i="1" baseline="-25000" dirty="0"/>
                  <a:t>a</a:t>
                </a:r>
                <a:r>
                  <a:rPr lang="pl-PL" sz="62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6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pl-PL" sz="6200" b="1" i="1">
                            <a:latin typeface="Cambria Math"/>
                          </a:rPr>
                          <m:t>𝑷</m:t>
                        </m:r>
                      </m:num>
                      <m:den>
                        <m:r>
                          <a:rPr lang="en-US" sz="6200" b="1" i="1">
                            <a:latin typeface="Cambria Math"/>
                          </a:rPr>
                          <m:t>𝒂</m:t>
                        </m:r>
                        <m:r>
                          <a:rPr lang="pl-PL" sz="6200" b="1" i="1">
                            <a:latin typeface="Cambria Math"/>
                          </a:rPr>
                          <m:t> + </m:t>
                        </m:r>
                        <m:r>
                          <a:rPr lang="en-US" sz="6200" b="1" i="1">
                            <a:latin typeface="Cambria Math"/>
                          </a:rPr>
                          <m:t>𝒙</m:t>
                        </m:r>
                      </m:den>
                    </m:f>
                  </m:oMath>
                </a14:m>
                <a:r>
                  <a:rPr lang="pl-PL" sz="6200" b="1" dirty="0"/>
                  <a:t>     i      </a:t>
                </a:r>
                <a:r>
                  <a:rPr lang="pl-PL" sz="6200" b="1" i="1" dirty="0" err="1"/>
                  <a:t>h</a:t>
                </a:r>
                <a:r>
                  <a:rPr lang="pl-PL" sz="6200" b="1" i="1" baseline="-25000" dirty="0" err="1"/>
                  <a:t>b</a:t>
                </a:r>
                <a:r>
                  <a:rPr lang="pl-PL" sz="62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6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pl-PL" sz="6200" b="1" i="1">
                            <a:latin typeface="Cambria Math"/>
                          </a:rPr>
                          <m:t>𝑷</m:t>
                        </m:r>
                      </m:num>
                      <m:den>
                        <m:r>
                          <a:rPr lang="en-US" sz="6200" b="1" i="1">
                            <a:latin typeface="Cambria Math"/>
                          </a:rPr>
                          <m:t>𝒃</m:t>
                        </m:r>
                        <m:r>
                          <a:rPr lang="pl-PL" sz="6200" b="1" i="1">
                            <a:latin typeface="Cambria Math"/>
                          </a:rPr>
                          <m:t> + </m:t>
                        </m:r>
                        <m:r>
                          <a:rPr lang="en-US" sz="6200" b="1" i="1">
                            <a:latin typeface="Cambria Math"/>
                          </a:rPr>
                          <m:t>𝒙</m:t>
                        </m:r>
                      </m:den>
                    </m:f>
                  </m:oMath>
                </a14:m>
                <a:endParaRPr lang="pl-PL" sz="6200" b="1" dirty="0" smtClean="0"/>
              </a:p>
              <a:p>
                <a:pPr marL="45720" indent="0">
                  <a:buNone/>
                </a:pPr>
                <a:r>
                  <a:rPr lang="pl-PL" sz="6200" b="1" dirty="0" smtClean="0"/>
                  <a:t>     </a:t>
                </a:r>
                <a:endParaRPr lang="pl-PL" sz="6200" b="1" dirty="0"/>
              </a:p>
              <a:p>
                <a:pPr marL="45720" indent="0">
                  <a:buNone/>
                </a:pPr>
                <a:r>
                  <a:rPr lang="pl-PL" sz="6200" b="1" dirty="0" smtClean="0"/>
                  <a:t>2. Pole  </a:t>
                </a:r>
                <a:r>
                  <a:rPr lang="pl-PL" sz="6200" b="1" i="1" dirty="0"/>
                  <a:t>P</a:t>
                </a:r>
                <a:r>
                  <a:rPr lang="pl-PL" sz="6200" b="1" dirty="0"/>
                  <a:t> trapezu można </a:t>
                </a:r>
                <a:r>
                  <a:rPr lang="pl-PL" sz="6200" b="1" dirty="0" smtClean="0"/>
                  <a:t>zapisać </a:t>
                </a:r>
                <a:r>
                  <a:rPr lang="pl-PL" sz="6200" b="1" dirty="0"/>
                  <a:t>jako sumę tych </a:t>
                </a:r>
                <a:r>
                  <a:rPr lang="pl-PL" sz="6200" b="1" dirty="0" smtClean="0"/>
                  <a:t>pól :</a:t>
                </a:r>
              </a:p>
              <a:p>
                <a:pPr marL="45720" indent="0">
                  <a:buNone/>
                </a:pPr>
                <a:endParaRPr lang="pl-PL" sz="6200" b="1" dirty="0"/>
              </a:p>
              <a:p>
                <a:pPr marL="45720" indent="0">
                  <a:buNone/>
                </a:pPr>
                <a:r>
                  <a:rPr lang="pl-PL" sz="6200" b="1" i="1" dirty="0"/>
                  <a:t>P</a:t>
                </a:r>
                <a:r>
                  <a:rPr lang="pl-PL" sz="6200" b="1" dirty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6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pl-PL" sz="6200" b="1" i="1">
                            <a:latin typeface="Cambria Math"/>
                          </a:rPr>
                          <m:t>𝒂</m:t>
                        </m:r>
                        <m:r>
                          <a:rPr lang="pl-PL" sz="6200" b="1" i="1">
                            <a:latin typeface="Cambria Math"/>
                          </a:rPr>
                          <m:t> + </m:t>
                        </m:r>
                        <m:r>
                          <a:rPr lang="pl-PL" sz="6200" b="1" i="1">
                            <a:latin typeface="Cambria Math"/>
                          </a:rPr>
                          <m:t>𝒙</m:t>
                        </m:r>
                      </m:num>
                      <m:den>
                        <m:r>
                          <a:rPr lang="pl-PL" sz="6200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pl-PL" sz="6200" b="1" dirty="0"/>
                  <a:t> </a:t>
                </a:r>
                <a14:m>
                  <m:oMath xmlns:m="http://schemas.openxmlformats.org/officeDocument/2006/math">
                    <m:r>
                      <a:rPr lang="pl-PL" sz="6200" b="1" i="1">
                        <a:latin typeface="Cambria Math"/>
                      </a:rPr>
                      <m:t>·</m:t>
                    </m:r>
                  </m:oMath>
                </a14:m>
                <a:r>
                  <a:rPr lang="pl-PL" sz="6200" b="1" dirty="0"/>
                  <a:t> </a:t>
                </a:r>
                <a:r>
                  <a:rPr lang="pl-PL" sz="6200" b="1" i="1" dirty="0"/>
                  <a:t>h</a:t>
                </a:r>
                <a:r>
                  <a:rPr lang="pl-PL" sz="6200" b="1" i="1" baseline="-25000" dirty="0"/>
                  <a:t>a </a:t>
                </a:r>
                <a:r>
                  <a:rPr lang="pl-PL" sz="6200" b="1" dirty="0"/>
                  <a:t>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6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pl-PL" sz="6200" b="1" i="1">
                            <a:latin typeface="Cambria Math"/>
                          </a:rPr>
                          <m:t>𝒙</m:t>
                        </m:r>
                        <m:r>
                          <a:rPr lang="pl-PL" sz="6200" b="1" i="1">
                            <a:latin typeface="Cambria Math"/>
                          </a:rPr>
                          <m:t> + </m:t>
                        </m:r>
                        <m:r>
                          <a:rPr lang="pl-PL" sz="6200" b="1" i="1">
                            <a:latin typeface="Cambria Math"/>
                          </a:rPr>
                          <m:t>𝒃</m:t>
                        </m:r>
                      </m:num>
                      <m:den>
                        <m:r>
                          <a:rPr lang="pl-PL" sz="6200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pl-PL" sz="6200" b="1" dirty="0"/>
                  <a:t> </a:t>
                </a:r>
                <a14:m>
                  <m:oMath xmlns:m="http://schemas.openxmlformats.org/officeDocument/2006/math">
                    <m:r>
                      <a:rPr lang="pl-PL" sz="6200" b="1" i="1">
                        <a:latin typeface="Cambria Math"/>
                      </a:rPr>
                      <m:t>·</m:t>
                    </m:r>
                  </m:oMath>
                </a14:m>
                <a:r>
                  <a:rPr lang="pl-PL" sz="6200" b="1" dirty="0"/>
                  <a:t> </a:t>
                </a:r>
                <a:r>
                  <a:rPr lang="pl-PL" sz="6200" b="1" i="1" dirty="0" err="1"/>
                  <a:t>h</a:t>
                </a:r>
                <a:r>
                  <a:rPr lang="pl-PL" sz="6200" b="1" i="1" baseline="-25000" dirty="0" err="1"/>
                  <a:t>b</a:t>
                </a:r>
                <a:r>
                  <a:rPr lang="pl-PL" sz="6200" b="1" i="1" baseline="-25000" dirty="0"/>
                  <a:t> </a:t>
                </a:r>
                <a:r>
                  <a:rPr lang="pl-PL" sz="6200" b="1" dirty="0"/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6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pl-PL" sz="6200" b="1" i="1">
                            <a:latin typeface="Cambria Math"/>
                          </a:rPr>
                          <m:t>𝒂</m:t>
                        </m:r>
                        <m:r>
                          <a:rPr lang="pl-PL" sz="6200" b="1" i="1">
                            <a:latin typeface="Cambria Math"/>
                          </a:rPr>
                          <m:t> + </m:t>
                        </m:r>
                        <m:r>
                          <a:rPr lang="pl-PL" sz="6200" b="1" i="1">
                            <a:latin typeface="Cambria Math"/>
                          </a:rPr>
                          <m:t>𝒃</m:t>
                        </m:r>
                      </m:num>
                      <m:den>
                        <m:r>
                          <a:rPr lang="pl-PL" sz="6200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pl-PL" sz="6200" b="1" dirty="0"/>
                  <a:t> </a:t>
                </a:r>
                <a14:m>
                  <m:oMath xmlns:m="http://schemas.openxmlformats.org/officeDocument/2006/math">
                    <m:r>
                      <a:rPr lang="pl-PL" sz="6200" b="1" i="1">
                        <a:latin typeface="Cambria Math"/>
                      </a:rPr>
                      <m:t>· </m:t>
                    </m:r>
                  </m:oMath>
                </a14:m>
                <a:r>
                  <a:rPr lang="pl-PL" sz="6200" b="1" dirty="0"/>
                  <a:t>(  </a:t>
                </a:r>
                <a:r>
                  <a:rPr lang="pl-PL" sz="6200" b="1" i="1" dirty="0"/>
                  <a:t>h</a:t>
                </a:r>
                <a:r>
                  <a:rPr lang="pl-PL" sz="6200" b="1" i="1" baseline="-25000" dirty="0"/>
                  <a:t>a</a:t>
                </a:r>
                <a:r>
                  <a:rPr lang="pl-PL" sz="6200" b="1" dirty="0"/>
                  <a:t> + </a:t>
                </a:r>
                <a:r>
                  <a:rPr lang="pl-PL" sz="6200" b="1" i="1" dirty="0" err="1"/>
                  <a:t>h</a:t>
                </a:r>
                <a:r>
                  <a:rPr lang="pl-PL" sz="6200" b="1" i="1" baseline="-25000" dirty="0" err="1"/>
                  <a:t>b</a:t>
                </a:r>
                <a:r>
                  <a:rPr lang="pl-PL" sz="6200" b="1" dirty="0"/>
                  <a:t> ),  </a:t>
                </a:r>
              </a:p>
              <a:p>
                <a:pPr marL="45720" indent="0">
                  <a:buNone/>
                </a:pPr>
                <a:endParaRPr lang="pl-PL" sz="6200" b="1" dirty="0" smtClean="0"/>
              </a:p>
              <a:p>
                <a:pPr marL="45720" indent="0">
                  <a:buNone/>
                </a:pPr>
                <a:r>
                  <a:rPr lang="pl-PL" sz="6200" b="1" dirty="0" smtClean="0"/>
                  <a:t>3. Wtedy   </a:t>
                </a:r>
                <a:r>
                  <a:rPr lang="pl-PL" sz="6200" b="1" i="1" dirty="0"/>
                  <a:t>P</a:t>
                </a:r>
                <a:r>
                  <a:rPr lang="pl-PL" sz="6200" b="1" dirty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6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pl-PL" sz="6200" b="1" i="1">
                            <a:latin typeface="Cambria Math"/>
                          </a:rPr>
                          <m:t>𝒂</m:t>
                        </m:r>
                        <m:r>
                          <a:rPr lang="pl-PL" sz="6200" b="1" i="1">
                            <a:latin typeface="Cambria Math"/>
                          </a:rPr>
                          <m:t> + </m:t>
                        </m:r>
                        <m:r>
                          <a:rPr lang="pl-PL" sz="6200" b="1" i="1">
                            <a:latin typeface="Cambria Math"/>
                          </a:rPr>
                          <m:t>𝒃</m:t>
                        </m:r>
                      </m:num>
                      <m:den>
                        <m:r>
                          <a:rPr lang="pl-PL" sz="6200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pl-PL" sz="6200" b="1" dirty="0"/>
                  <a:t> </a:t>
                </a:r>
                <a14:m>
                  <m:oMath xmlns:m="http://schemas.openxmlformats.org/officeDocument/2006/math">
                    <m:r>
                      <a:rPr lang="pl-PL" sz="6200" b="1" i="1">
                        <a:latin typeface="Cambria Math"/>
                      </a:rPr>
                      <m:t>·</m:t>
                    </m:r>
                  </m:oMath>
                </a14:m>
                <a:r>
                  <a:rPr lang="pl-PL" sz="6200" b="1" dirty="0"/>
                  <a:t>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6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pl-PL" sz="6200" b="1" i="1">
                            <a:latin typeface="Cambria Math"/>
                          </a:rPr>
                          <m:t>𝑷</m:t>
                        </m:r>
                      </m:num>
                      <m:den>
                        <m:r>
                          <a:rPr lang="en-US" sz="6200" b="1" i="1">
                            <a:latin typeface="Cambria Math"/>
                          </a:rPr>
                          <m:t>𝒂</m:t>
                        </m:r>
                        <m:r>
                          <a:rPr lang="pl-PL" sz="6200" b="1" i="1">
                            <a:latin typeface="Cambria Math"/>
                          </a:rPr>
                          <m:t> + </m:t>
                        </m:r>
                        <m:r>
                          <a:rPr lang="en-US" sz="6200" b="1" i="1">
                            <a:latin typeface="Cambria Math"/>
                          </a:rPr>
                          <m:t>𝒙</m:t>
                        </m:r>
                      </m:den>
                    </m:f>
                  </m:oMath>
                </a14:m>
                <a:r>
                  <a:rPr lang="pl-PL" sz="6200" b="1" dirty="0"/>
                  <a:t> </a:t>
                </a:r>
                <a14:m>
                  <m:oMath xmlns:m="http://schemas.openxmlformats.org/officeDocument/2006/math">
                    <m:r>
                      <a:rPr lang="pl-PL" sz="6200" b="1" i="1">
                        <a:latin typeface="Cambria Math"/>
                      </a:rPr>
                      <m:t>+</m:t>
                    </m:r>
                  </m:oMath>
                </a14:m>
                <a:r>
                  <a:rPr lang="pl-PL" sz="6200" b="1" i="1" baseline="-25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6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pl-PL" sz="6200" b="1" i="1">
                            <a:latin typeface="Cambria Math"/>
                          </a:rPr>
                          <m:t>𝑷</m:t>
                        </m:r>
                      </m:num>
                      <m:den>
                        <m:r>
                          <a:rPr lang="en-US" sz="6200" b="1" i="1">
                            <a:latin typeface="Cambria Math"/>
                          </a:rPr>
                          <m:t>𝒃</m:t>
                        </m:r>
                        <m:r>
                          <a:rPr lang="pl-PL" sz="6200" b="1" i="1">
                            <a:latin typeface="Cambria Math"/>
                          </a:rPr>
                          <m:t> + </m:t>
                        </m:r>
                        <m:r>
                          <a:rPr lang="en-US" sz="6200" b="1" i="1">
                            <a:latin typeface="Cambria Math"/>
                          </a:rPr>
                          <m:t>𝒙</m:t>
                        </m:r>
                      </m:den>
                    </m:f>
                  </m:oMath>
                </a14:m>
                <a:r>
                  <a:rPr lang="pl-PL" sz="6200" b="1" dirty="0"/>
                  <a:t> )  </a:t>
                </a:r>
                <a:endParaRPr lang="pl-PL" sz="6200" b="1" dirty="0" smtClean="0"/>
              </a:p>
              <a:p>
                <a:pPr marL="45720" indent="0">
                  <a:buNone/>
                </a:pPr>
                <a:r>
                  <a:rPr lang="pl-PL" dirty="0" smtClean="0"/>
                  <a:t> </a:t>
                </a:r>
                <a:r>
                  <a:rPr lang="pl-PL" sz="8000" dirty="0" smtClean="0"/>
                  <a:t>Po przekształceniach:   </a:t>
                </a:r>
                <a:r>
                  <a:rPr lang="pl-PL" sz="8000" i="1" dirty="0" smtClean="0"/>
                  <a:t>x</a:t>
                </a:r>
                <a:r>
                  <a:rPr lang="pl-PL" sz="8000" dirty="0" smtClean="0"/>
                  <a:t> </a:t>
                </a:r>
                <a:r>
                  <a:rPr lang="pl-PL" sz="8000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l-PL" sz="8000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pl-PL" sz="8000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pl-PL" sz="80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pl-PL" sz="8000" i="1"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pl-PL" sz="8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pl-PL" sz="8000" i="1">
                                <a:latin typeface="Cambria Math"/>
                              </a:rPr>
                              <m:t>+ </m:t>
                            </m:r>
                            <m:sSup>
                              <m:sSupPr>
                                <m:ctrlPr>
                                  <a:rPr lang="pl-PL" sz="80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pl-PL" sz="8000" i="1">
                                    <a:latin typeface="Cambria Math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pl-PL" sz="8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pl-PL" sz="80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rad>
                  </m:oMath>
                </a14:m>
                <a:r>
                  <a:rPr lang="pl-PL" sz="8000" dirty="0" smtClean="0"/>
                  <a:t> </a:t>
                </a:r>
              </a:p>
              <a:p>
                <a:pPr marL="45720" indent="0">
                  <a:buNone/>
                </a:pPr>
                <a:endParaRPr lang="pl-PL" dirty="0"/>
              </a:p>
              <a:p>
                <a:pPr marL="45720" indent="0">
                  <a:buNone/>
                </a:pPr>
                <a:r>
                  <a:rPr lang="pl-PL" dirty="0" smtClean="0"/>
                  <a:t>  </a:t>
                </a:r>
                <a:r>
                  <a:rPr lang="pl-PL" i="1" baseline="-25000" dirty="0" smtClean="0"/>
                  <a:t> </a:t>
                </a:r>
                <a:r>
                  <a:rPr lang="pl-PL" dirty="0" smtClean="0"/>
                  <a:t>           </a:t>
                </a:r>
                <a:endParaRPr lang="pl-PL" dirty="0"/>
              </a:p>
              <a:p>
                <a:endParaRPr lang="pl-PL" dirty="0"/>
              </a:p>
            </p:txBody>
          </p:sp>
        </mc:Choice>
        <mc:Fallback xmlns="">
          <p:sp>
            <p:nvSpPr>
              <p:cNvPr id="4" name="Symbol zastępczy zawartości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3779912" y="731520"/>
                <a:ext cx="5256584" cy="4209648"/>
              </a:xfrm>
              <a:blipFill rotWithShape="1">
                <a:blip r:embed="rId4"/>
                <a:stretch>
                  <a:fillRect t="-1592" r="-1624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028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ytuł 1"/>
              <p:cNvSpPr>
                <a:spLocks noGrp="1"/>
              </p:cNvSpPr>
              <p:nvPr>
                <p:ph type="title"/>
              </p:nvPr>
            </p:nvSpPr>
            <p:spPr>
              <a:xfrm>
                <a:off x="1331640" y="3501008"/>
                <a:ext cx="7200800" cy="1080120"/>
              </a:xfrm>
            </p:spPr>
            <p:txBody>
              <a:bodyPr>
                <a:normAutofit fontScale="90000"/>
              </a:bodyPr>
              <a:lstStyle/>
              <a:p>
                <a:pPr marL="0" indent="0">
                  <a:buNone/>
                </a:pPr>
                <a:r>
                  <a:rPr lang="pl-PL" sz="2400" i="1" dirty="0">
                    <a:effectLst/>
                  </a:rPr>
                  <a:t>x</a:t>
                </a:r>
                <a:r>
                  <a:rPr lang="pl-PL" sz="2400" dirty="0">
                    <a:effectLst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l-PL" sz="2400" i="1">
                            <a:effectLst/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pl-PL" sz="2400" i="1">
                                <a:effectLst/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pl-PL" sz="2400" i="1">
                                    <a:effectLst/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pl-PL" sz="2400" i="1">
                                    <a:effectLst/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pl-PL" sz="2400" i="1">
                                    <a:effectLst/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pl-PL" sz="2400" i="1">
                                <a:effectLst/>
                                <a:latin typeface="Cambria Math"/>
                              </a:rPr>
                              <m:t>+ </m:t>
                            </m:r>
                            <m:sSup>
                              <m:sSupPr>
                                <m:ctrlPr>
                                  <a:rPr lang="pl-PL" sz="2400" i="1">
                                    <a:effectLst/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pl-PL" sz="2400" i="1">
                                    <a:effectLst/>
                                    <a:latin typeface="Cambria Math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pl-PL" sz="2400" i="1">
                                    <a:effectLst/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pl-PL" sz="2400" i="1">
                                <a:effectLst/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rad>
                  </m:oMath>
                </a14:m>
                <a:r>
                  <a:rPr lang="pl-PL" sz="2400" dirty="0"/>
                  <a:t>   jest to tzw. średnia kwadratowa</a:t>
                </a:r>
              </a:p>
            </p:txBody>
          </p:sp>
        </mc:Choice>
        <mc:Fallback xmlns="">
          <p:sp>
            <p:nvSpPr>
              <p:cNvPr id="2" name="Tytu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331640" y="3501008"/>
                <a:ext cx="7200800" cy="1080120"/>
              </a:xfrm>
              <a:blipFill rotWithShape="1">
                <a:blip r:embed="rId2"/>
                <a:stretch>
                  <a:fillRect r="-1354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143000" y="731520"/>
                <a:ext cx="7605464" cy="3705592"/>
              </a:xfrm>
            </p:spPr>
            <p:txBody>
              <a:bodyPr/>
              <a:lstStyle/>
              <a:p>
                <a:r>
                  <a:rPr lang="pl-PL" b="1" dirty="0" smtClean="0"/>
                  <a:t>Otrzymaliśmy twierdzenie.</a:t>
                </a:r>
              </a:p>
              <a:p>
                <a:pPr marL="45720" indent="0">
                  <a:buNone/>
                </a:pPr>
                <a:endParaRPr lang="pl-PL" dirty="0" smtClean="0"/>
              </a:p>
              <a:p>
                <a:pPr marL="45720" indent="0">
                  <a:buNone/>
                </a:pPr>
                <a:r>
                  <a:rPr lang="pl-PL" dirty="0" smtClean="0"/>
                  <a:t>Długość odcinka </a:t>
                </a:r>
                <a:r>
                  <a:rPr lang="pl-PL" dirty="0"/>
                  <a:t>równoległego do podstaw trapezu, który dzieli ten trapez na dwa trapezy o równych </a:t>
                </a:r>
                <a:r>
                  <a:rPr lang="pl-PL" dirty="0" smtClean="0"/>
                  <a:t>polach jest </a:t>
                </a:r>
                <a:r>
                  <a:rPr lang="pl-PL" dirty="0"/>
                  <a:t>równa </a:t>
                </a:r>
                <a:r>
                  <a:rPr lang="pl-PL" i="1" dirty="0"/>
                  <a:t>x</a:t>
                </a:r>
                <a:r>
                  <a:rPr lang="pl-PL" dirty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l-PL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pl-PL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pl-PL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pl-PL" i="1"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pl-PL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pl-PL" i="1">
                                <a:latin typeface="Cambria Math"/>
                              </a:rPr>
                              <m:t>+ </m:t>
                            </m:r>
                            <m:sSup>
                              <m:sSupPr>
                                <m:ctrlPr>
                                  <a:rPr lang="pl-PL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pl-PL" i="1">
                                    <a:latin typeface="Cambria Math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pl-PL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pl-PL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rad>
                  </m:oMath>
                </a14:m>
                <a:r>
                  <a:rPr lang="pl-PL" dirty="0" smtClean="0"/>
                  <a:t> .</a:t>
                </a:r>
              </a:p>
              <a:p>
                <a:pPr marL="45720" indent="0">
                  <a:buNone/>
                </a:pPr>
                <a:endParaRPr lang="pl-PL" dirty="0" smtClean="0"/>
              </a:p>
              <a:p>
                <a:pPr marL="45720" indent="0">
                  <a:buNone/>
                </a:pPr>
                <a:endParaRPr lang="pl-PL" dirty="0" smtClean="0"/>
              </a:p>
              <a:p>
                <a:pPr marL="45720" indent="0">
                  <a:buNone/>
                </a:pPr>
                <a:endParaRPr lang="pl-PL" dirty="0" smtClean="0"/>
              </a:p>
              <a:p>
                <a:pPr marL="45720" indent="0">
                  <a:buNone/>
                </a:pPr>
                <a:endParaRPr lang="pl-PL" dirty="0" smtClean="0"/>
              </a:p>
              <a:p>
                <a:pPr marL="45720" indent="0">
                  <a:buNone/>
                </a:pPr>
                <a:endParaRPr lang="pl-PL" dirty="0"/>
              </a:p>
              <a:p>
                <a:pPr marL="45720" indent="0">
                  <a:buNone/>
                </a:pPr>
                <a:endParaRPr lang="pl-PL" dirty="0" smtClean="0"/>
              </a:p>
              <a:p>
                <a:pPr marL="45720" indent="0">
                  <a:buNone/>
                </a:pPr>
                <a:endParaRPr lang="pl-PL" dirty="0" smtClean="0"/>
              </a:p>
              <a:p>
                <a:pPr marL="45720" indent="0">
                  <a:buNone/>
                </a:pPr>
                <a:endParaRPr lang="pl-PL" dirty="0"/>
              </a:p>
              <a:p>
                <a:pPr marL="45720" indent="0">
                  <a:buNone/>
                </a:pPr>
                <a:endParaRPr lang="pl-PL" dirty="0" smtClean="0"/>
              </a:p>
              <a:p>
                <a:pPr marL="45720" indent="0">
                  <a:buNone/>
                </a:pPr>
                <a:endParaRPr lang="pl-PL" dirty="0"/>
              </a:p>
              <a:p>
                <a:pPr marL="45720" indent="0">
                  <a:buNone/>
                </a:pPr>
                <a:endParaRPr lang="pl-PL" dirty="0" smtClean="0"/>
              </a:p>
              <a:p>
                <a:pPr marL="45720" indent="0">
                  <a:buNone/>
                </a:pPr>
                <a:endParaRPr lang="pl-PL" dirty="0" smtClean="0"/>
              </a:p>
              <a:p>
                <a:pPr marL="45720" indent="0">
                  <a:buNone/>
                </a:pPr>
                <a:endParaRPr lang="pl-PL" dirty="0"/>
              </a:p>
              <a:p>
                <a:pPr marL="45720" indent="0">
                  <a:buNone/>
                </a:pPr>
                <a:endParaRPr lang="pl-PL" dirty="0" smtClean="0"/>
              </a:p>
              <a:p>
                <a:pPr marL="45720" indent="0">
                  <a:buNone/>
                </a:pPr>
                <a:endParaRPr lang="pl-PL" dirty="0"/>
              </a:p>
              <a:p>
                <a:pPr marL="45720" indent="0">
                  <a:buNone/>
                </a:pPr>
                <a:endParaRPr lang="pl-PL" dirty="0" smtClean="0"/>
              </a:p>
              <a:p>
                <a:pPr marL="45720" indent="0">
                  <a:buNone/>
                </a:pPr>
                <a:endParaRPr lang="pl-PL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143000" y="731520"/>
                <a:ext cx="7605464" cy="3705592"/>
              </a:xfrm>
              <a:blipFill rotWithShape="1">
                <a:blip r:embed="rId3"/>
                <a:stretch>
                  <a:fillRect l="-962" t="-3125" r="-40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905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860032" y="5301207"/>
            <a:ext cx="2250774" cy="306213"/>
          </a:xfrm>
        </p:spPr>
        <p:txBody>
          <a:bodyPr/>
          <a:lstStyle/>
          <a:p>
            <a:endParaRPr lang="pl-PL" sz="1000" dirty="0"/>
          </a:p>
        </p:txBody>
      </p:sp>
      <p:pic>
        <p:nvPicPr>
          <p:cNvPr id="1028" name="Picture 4" descr="Znalezione obrazy dla zapytania zdjęcia ciotki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46" b="23846"/>
          <a:stretch>
            <a:fillRect/>
          </a:stretch>
        </p:blipFill>
        <p:spPr bwMode="auto">
          <a:xfrm>
            <a:off x="3280037" y="615961"/>
            <a:ext cx="5851044" cy="3893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Znalezione obrazy dla zapytania zdjęcia ciotki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817"/>
          <a:stretch/>
        </p:blipFill>
        <p:spPr bwMode="auto">
          <a:xfrm>
            <a:off x="251520" y="3518830"/>
            <a:ext cx="3807725" cy="2984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994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 flipV="1">
            <a:off x="2339752" y="620688"/>
            <a:ext cx="4464496" cy="432048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sz="1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9552" y="5085184"/>
            <a:ext cx="8208912" cy="1080119"/>
          </a:xfrm>
        </p:spPr>
        <p:txBody>
          <a:bodyPr>
            <a:normAutofit fontScale="92500"/>
          </a:bodyPr>
          <a:lstStyle/>
          <a:p>
            <a:pPr algn="ctr"/>
            <a:r>
              <a:rPr lang="pl-PL" sz="2400" b="1" dirty="0"/>
              <a:t>Który z tych odcinków, ilustrujący odpowiednią średnią, jest najdłuższy </a:t>
            </a:r>
            <a:r>
              <a:rPr lang="pl-PL" sz="2400" b="1" dirty="0" smtClean="0"/>
              <a:t>, a </a:t>
            </a:r>
            <a:r>
              <a:rPr lang="pl-PL" sz="2400" b="1" dirty="0"/>
              <a:t>który najkrótszy?</a:t>
            </a:r>
          </a:p>
          <a:p>
            <a:pPr algn="l"/>
            <a:endParaRPr lang="pl-PL" dirty="0"/>
          </a:p>
          <a:p>
            <a:endParaRPr lang="pl-PL" dirty="0"/>
          </a:p>
        </p:txBody>
      </p:sp>
      <p:cxnSp>
        <p:nvCxnSpPr>
          <p:cNvPr id="6" name="Łącznik prostoliniowy 5"/>
          <p:cNvCxnSpPr/>
          <p:nvPr/>
        </p:nvCxnSpPr>
        <p:spPr>
          <a:xfrm>
            <a:off x="3275856" y="620688"/>
            <a:ext cx="3528392" cy="432048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Łącznik prostoliniowy 8"/>
          <p:cNvCxnSpPr/>
          <p:nvPr/>
        </p:nvCxnSpPr>
        <p:spPr>
          <a:xfrm flipH="1">
            <a:off x="2303048" y="620688"/>
            <a:ext cx="3600400" cy="432048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oliniowy 17"/>
          <p:cNvCxnSpPr/>
          <p:nvPr/>
        </p:nvCxnSpPr>
        <p:spPr>
          <a:xfrm>
            <a:off x="2627784" y="3140968"/>
            <a:ext cx="3820862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oliniowy 19"/>
          <p:cNvCxnSpPr/>
          <p:nvPr/>
        </p:nvCxnSpPr>
        <p:spPr>
          <a:xfrm>
            <a:off x="2987824" y="2204864"/>
            <a:ext cx="32403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oliniowy 23"/>
          <p:cNvCxnSpPr/>
          <p:nvPr/>
        </p:nvCxnSpPr>
        <p:spPr>
          <a:xfrm>
            <a:off x="2843808" y="2492896"/>
            <a:ext cx="3384376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oliniowy 38"/>
          <p:cNvCxnSpPr>
            <a:stCxn id="4" idx="1"/>
            <a:endCxn id="4" idx="3"/>
          </p:cNvCxnSpPr>
          <p:nvPr/>
        </p:nvCxnSpPr>
        <p:spPr>
          <a:xfrm>
            <a:off x="2786202" y="2780928"/>
            <a:ext cx="357159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pole tekstowe 44"/>
          <p:cNvSpPr txBox="1"/>
          <p:nvPr/>
        </p:nvSpPr>
        <p:spPr>
          <a:xfrm>
            <a:off x="6280972" y="2020198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H</a:t>
            </a:r>
            <a:endParaRPr lang="pl-PL" dirty="0"/>
          </a:p>
        </p:txBody>
      </p:sp>
      <p:sp>
        <p:nvSpPr>
          <p:cNvPr id="46" name="pole tekstowe 45"/>
          <p:cNvSpPr txBox="1"/>
          <p:nvPr/>
        </p:nvSpPr>
        <p:spPr>
          <a:xfrm>
            <a:off x="2503650" y="230823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G</a:t>
            </a:r>
            <a:endParaRPr lang="pl-PL" dirty="0"/>
          </a:p>
        </p:txBody>
      </p:sp>
      <p:sp>
        <p:nvSpPr>
          <p:cNvPr id="47" name="pole tekstowe 46"/>
          <p:cNvSpPr txBox="1"/>
          <p:nvPr/>
        </p:nvSpPr>
        <p:spPr>
          <a:xfrm>
            <a:off x="6521046" y="2646814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A</a:t>
            </a:r>
            <a:endParaRPr lang="pl-PL" dirty="0"/>
          </a:p>
        </p:txBody>
      </p:sp>
      <p:sp>
        <p:nvSpPr>
          <p:cNvPr id="48" name="pole tekstowe 47"/>
          <p:cNvSpPr txBox="1"/>
          <p:nvPr/>
        </p:nvSpPr>
        <p:spPr>
          <a:xfrm>
            <a:off x="2303048" y="291565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112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5" grpId="0"/>
      <p:bldP spid="46" grpId="0"/>
      <p:bldP spid="47" grpId="0"/>
      <p:bldP spid="4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ytuł 1"/>
              <p:cNvSpPr>
                <a:spLocks noGrp="1"/>
              </p:cNvSpPr>
              <p:nvPr>
                <p:ph type="title"/>
              </p:nvPr>
            </p:nvSpPr>
            <p:spPr>
              <a:xfrm>
                <a:off x="1259633" y="4372168"/>
                <a:ext cx="7046168" cy="1793136"/>
              </a:xfrm>
            </p:spPr>
            <p:txBody>
              <a:bodyPr>
                <a:normAutofit fontScale="90000"/>
              </a:bodyPr>
              <a:lstStyle/>
              <a:p>
                <a:pPr marL="0" indent="0" algn="l">
                  <a:buNone/>
                </a:pPr>
                <a:r>
                  <a:rPr lang="pl-PL" sz="2400" i="1" dirty="0" smtClean="0">
                    <a:effectLst/>
                  </a:rPr>
                  <a:t>a</a:t>
                </a:r>
                <a14:m>
                  <m:oMath xmlns:m="http://schemas.openxmlformats.org/officeDocument/2006/math">
                    <m:r>
                      <a:rPr lang="pl-PL" sz="2400" b="1" i="1">
                        <a:effectLst/>
                        <a:latin typeface="Cambria Math"/>
                      </a:rPr>
                      <m:t>  ≥</m:t>
                    </m:r>
                    <m:rad>
                      <m:radPr>
                        <m:degHide m:val="on"/>
                        <m:ctrlPr>
                          <a:rPr lang="pl-PL" sz="2400" i="1">
                            <a:effectLst/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pl-PL" sz="2400" i="1">
                                <a:effectLst/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pl-PL" sz="2400" i="1">
                                    <a:effectLst/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pl-PL" sz="2400" b="1" i="1">
                                    <a:effectLst/>
                                    <a:latin typeface="Cambria Math"/>
                                  </a:rPr>
                                  <m:t>𝒂</m:t>
                                </m:r>
                              </m:e>
                              <m:sup>
                                <m:r>
                                  <a:rPr lang="pl-PL" sz="2400" b="1" i="1">
                                    <a:effectLst/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pl-PL" sz="2400" b="1" i="1">
                                <a:effectLst/>
                                <a:latin typeface="Cambria Math"/>
                              </a:rPr>
                              <m:t>+ </m:t>
                            </m:r>
                            <m:sSup>
                              <m:sSupPr>
                                <m:ctrlPr>
                                  <a:rPr lang="pl-PL" sz="2400" i="1">
                                    <a:effectLst/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pl-PL" sz="2400" b="1" i="1">
                                    <a:effectLst/>
                                    <a:latin typeface="Cambria Math"/>
                                  </a:rPr>
                                  <m:t>𝒃</m:t>
                                </m:r>
                              </m:e>
                              <m:sup>
                                <m:r>
                                  <a:rPr lang="pl-PL" sz="2400" b="1" i="1">
                                    <a:effectLst/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r>
                              <a:rPr lang="pl-PL" sz="2400" b="1" i="1">
                                <a:effectLst/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e>
                    </m:rad>
                    <m:r>
                      <a:rPr lang="pl-PL" sz="2400" b="1" i="1">
                        <a:effectLst/>
                        <a:latin typeface="Cambria Math"/>
                      </a:rPr>
                      <m:t>  ≥ </m:t>
                    </m:r>
                    <m:f>
                      <m:fPr>
                        <m:ctrlPr>
                          <a:rPr lang="pl-PL" sz="2400" i="1">
                            <a:effectLst/>
                            <a:latin typeface="Cambria Math"/>
                          </a:rPr>
                        </m:ctrlPr>
                      </m:fPr>
                      <m:num>
                        <m:r>
                          <a:rPr lang="pl-PL" sz="2400" b="1" i="1">
                            <a:effectLst/>
                            <a:latin typeface="Cambria Math"/>
                          </a:rPr>
                          <m:t>𝒂</m:t>
                        </m:r>
                        <m:r>
                          <a:rPr lang="pl-PL" sz="2400" b="1" i="1">
                            <a:effectLst/>
                            <a:latin typeface="Cambria Math"/>
                          </a:rPr>
                          <m:t> + </m:t>
                        </m:r>
                        <m:r>
                          <a:rPr lang="pl-PL" sz="2400" b="1" i="1">
                            <a:effectLst/>
                            <a:latin typeface="Cambria Math"/>
                          </a:rPr>
                          <m:t>𝒃</m:t>
                        </m:r>
                      </m:num>
                      <m:den>
                        <m:r>
                          <a:rPr lang="pl-PL" sz="2400" b="1" i="1">
                            <a:effectLst/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pl-PL" sz="2400" dirty="0">
                    <a:effectLst/>
                  </a:rPr>
                  <a:t> </a:t>
                </a:r>
                <a14:m>
                  <m:oMath xmlns:m="http://schemas.openxmlformats.org/officeDocument/2006/math">
                    <m:r>
                      <a:rPr lang="pl-PL" sz="2400" b="1" i="1">
                        <a:effectLst/>
                        <a:latin typeface="Cambria Math"/>
                      </a:rPr>
                      <m:t> </m:t>
                    </m:r>
                    <m:r>
                      <a:rPr lang="pl-PL" sz="2400" b="1" i="1" smtClean="0">
                        <a:effectLst/>
                        <a:latin typeface="Cambria Math"/>
                      </a:rPr>
                      <m:t>    </m:t>
                    </m:r>
                    <m:r>
                      <a:rPr lang="pl-PL" sz="2400" b="1" i="1">
                        <a:effectLst/>
                        <a:latin typeface="Cambria Math"/>
                      </a:rPr>
                      <m:t>≥ </m:t>
                    </m:r>
                  </m:oMath>
                </a14:m>
                <a:r>
                  <a:rPr lang="pl-PL" sz="2400" dirty="0">
                    <a:effectLst/>
                  </a:rPr>
                  <a:t> </a:t>
                </a:r>
                <a14:m>
                  <m:oMath xmlns:m="http://schemas.openxmlformats.org/officeDocument/2006/math">
                    <m:r>
                      <a:rPr lang="pl-PL" sz="2400" b="1" i="1">
                        <a:effectLst/>
                        <a:latin typeface="Cambria Math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pl-PL" sz="2400" i="1">
                            <a:effectLst/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pl-PL" sz="2400" b="1" i="1">
                            <a:effectLst/>
                            <a:latin typeface="Cambria Math"/>
                          </a:rPr>
                          <m:t>𝒂</m:t>
                        </m:r>
                        <m:r>
                          <a:rPr lang="pl-PL" sz="2400" b="1" i="1">
                            <a:effectLst/>
                            <a:latin typeface="Cambria Math"/>
                          </a:rPr>
                          <m:t>·</m:t>
                        </m:r>
                        <m:r>
                          <a:rPr lang="pl-PL" sz="2400" b="1" i="1">
                            <a:effectLst/>
                            <a:latin typeface="Cambria Math"/>
                          </a:rPr>
                          <m:t>𝒃</m:t>
                        </m:r>
                      </m:e>
                    </m:rad>
                  </m:oMath>
                </a14:m>
                <a:r>
                  <a:rPr lang="pl-PL" sz="2400" dirty="0">
                    <a:effectLst/>
                  </a:rPr>
                  <a:t> </a:t>
                </a:r>
                <a:r>
                  <a:rPr lang="pl-PL" sz="2400" dirty="0" smtClean="0">
                    <a:effectLst/>
                  </a:rPr>
                  <a:t>     </a:t>
                </a:r>
                <a14:m>
                  <m:oMath xmlns:m="http://schemas.openxmlformats.org/officeDocument/2006/math">
                    <m:r>
                      <a:rPr lang="pl-PL" sz="2400" b="1" i="1">
                        <a:effectLst/>
                        <a:latin typeface="Cambria Math"/>
                      </a:rPr>
                      <m:t>≥</m:t>
                    </m:r>
                  </m:oMath>
                </a14:m>
                <a:r>
                  <a:rPr lang="pl-PL" sz="2400" dirty="0">
                    <a:effectLst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2400" i="1">
                            <a:effectLst/>
                            <a:latin typeface="Cambria Math"/>
                          </a:rPr>
                        </m:ctrlPr>
                      </m:fPr>
                      <m:num>
                        <m:r>
                          <a:rPr lang="pl-PL" sz="2400" b="1" i="1">
                            <a:effectLst/>
                            <a:latin typeface="Cambria Math"/>
                          </a:rPr>
                          <m:t>𝟐</m:t>
                        </m:r>
                      </m:num>
                      <m:den>
                        <m:f>
                          <m:fPr>
                            <m:ctrlPr>
                              <a:rPr lang="pl-PL" sz="2400" i="1">
                                <a:effectLst/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l-PL" sz="2400" b="1" i="1">
                                <a:effectLst/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pl-PL" sz="2400" b="1" i="1">
                                <a:effectLst/>
                                <a:latin typeface="Cambria Math"/>
                              </a:rPr>
                              <m:t>𝒂</m:t>
                            </m:r>
                          </m:den>
                        </m:f>
                        <m:r>
                          <a:rPr lang="pl-PL" sz="2400" b="1" i="1">
                            <a:effectLst/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pl-PL" sz="2400" i="1">
                                <a:effectLst/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l-PL" sz="2400" b="1" i="1">
                                <a:effectLst/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pl-PL" sz="2400" b="1" i="1">
                                <a:effectLst/>
                                <a:latin typeface="Cambria Math"/>
                              </a:rPr>
                              <m:t>𝒃</m:t>
                            </m:r>
                          </m:den>
                        </m:f>
                      </m:den>
                    </m:f>
                  </m:oMath>
                </a14:m>
                <a:r>
                  <a:rPr lang="pl-PL" sz="2400" dirty="0">
                    <a:effectLst/>
                  </a:rPr>
                  <a:t> </a:t>
                </a:r>
                <a14:m>
                  <m:oMath xmlns:m="http://schemas.openxmlformats.org/officeDocument/2006/math">
                    <m:r>
                      <a:rPr lang="pl-PL" sz="2400" b="1" i="1">
                        <a:effectLst/>
                        <a:latin typeface="Cambria Math"/>
                      </a:rPr>
                      <m:t> ≥</m:t>
                    </m:r>
                    <m:r>
                      <a:rPr lang="pl-PL" sz="2400" b="1" i="1">
                        <a:effectLst/>
                        <a:latin typeface="Cambria Math"/>
                      </a:rPr>
                      <m:t>𝒃</m:t>
                    </m:r>
                  </m:oMath>
                </a14:m>
                <a:r>
                  <a:rPr lang="pl-PL" sz="2400" dirty="0" smtClean="0">
                    <a:effectLst/>
                  </a:rPr>
                  <a:t/>
                </a:r>
                <a:br>
                  <a:rPr lang="pl-PL" sz="2400" dirty="0" smtClean="0">
                    <a:effectLst/>
                  </a:rPr>
                </a:br>
                <a:r>
                  <a:rPr lang="pl-PL" sz="2400" dirty="0">
                    <a:effectLst/>
                  </a:rPr>
                  <a:t/>
                </a:r>
                <a:br>
                  <a:rPr lang="pl-PL" sz="2400" dirty="0">
                    <a:effectLst/>
                  </a:rPr>
                </a:br>
                <a:r>
                  <a:rPr lang="pl-PL" sz="2400" dirty="0">
                    <a:effectLst/>
                  </a:rPr>
                  <a:t>        </a:t>
                </a:r>
                <a:r>
                  <a:rPr lang="pl-PL" sz="2400" dirty="0" smtClean="0">
                    <a:effectLst/>
                  </a:rPr>
                  <a:t> K        </a:t>
                </a:r>
                <a14:m>
                  <m:oMath xmlns:m="http://schemas.openxmlformats.org/officeDocument/2006/math">
                    <m:r>
                      <a:rPr lang="pl-PL" sz="2400" b="1" i="1">
                        <a:effectLst/>
                        <a:latin typeface="Cambria Math"/>
                      </a:rPr>
                      <m:t>≥    </m:t>
                    </m:r>
                    <m:r>
                      <a:rPr lang="en-US" sz="2400" b="1" i="1">
                        <a:effectLst/>
                        <a:latin typeface="Cambria Math"/>
                      </a:rPr>
                      <m:t>𝑨</m:t>
                    </m:r>
                  </m:oMath>
                </a14:m>
                <a:r>
                  <a:rPr lang="pl-PL" sz="2400" dirty="0">
                    <a:effectLst/>
                  </a:rPr>
                  <a:t>      </a:t>
                </a:r>
                <a14:m>
                  <m:oMath xmlns:m="http://schemas.openxmlformats.org/officeDocument/2006/math">
                    <m:r>
                      <a:rPr lang="pl-PL" sz="2400" b="1" i="1">
                        <a:effectLst/>
                        <a:latin typeface="Cambria Math"/>
                      </a:rPr>
                      <m:t>≥</m:t>
                    </m:r>
                  </m:oMath>
                </a14:m>
                <a:r>
                  <a:rPr lang="pl-PL" sz="2400" dirty="0">
                    <a:effectLst/>
                  </a:rPr>
                  <a:t>      G        </a:t>
                </a:r>
                <a:r>
                  <a:rPr lang="pl-PL" sz="2400" dirty="0" smtClean="0">
                    <a:effectLst/>
                  </a:rPr>
                  <a:t> </a:t>
                </a:r>
                <a14:m>
                  <m:oMath xmlns:m="http://schemas.openxmlformats.org/officeDocument/2006/math">
                    <m:r>
                      <a:rPr lang="pl-PL" sz="2400" b="1" i="1">
                        <a:effectLst/>
                        <a:latin typeface="Cambria Math"/>
                      </a:rPr>
                      <m:t>≥</m:t>
                    </m:r>
                    <m:r>
                      <a:rPr lang="pl-PL" sz="2400" b="1" i="1" smtClean="0">
                        <a:effectLst/>
                        <a:latin typeface="Cambria Math"/>
                      </a:rPr>
                      <m:t>   </m:t>
                    </m:r>
                    <m:r>
                      <a:rPr lang="pl-PL" sz="2400" b="1" i="1">
                        <a:effectLst/>
                        <a:latin typeface="Cambria Math"/>
                      </a:rPr>
                      <m:t> </m:t>
                    </m:r>
                    <m:r>
                      <a:rPr lang="en-US" sz="2400" b="1" i="1">
                        <a:effectLst/>
                        <a:latin typeface="Cambria Math"/>
                      </a:rPr>
                      <m:t>𝑯</m:t>
                    </m:r>
                  </m:oMath>
                </a14:m>
                <a:r>
                  <a:rPr lang="pl-PL" sz="1800" dirty="0">
                    <a:effectLst/>
                  </a:rPr>
                  <a:t/>
                </a:r>
                <a:br>
                  <a:rPr lang="pl-PL" sz="1800" dirty="0">
                    <a:effectLst/>
                  </a:rPr>
                </a:br>
                <a:endParaRPr lang="pl-PL" sz="1800" dirty="0"/>
              </a:p>
            </p:txBody>
          </p:sp>
        </mc:Choice>
        <mc:Fallback xmlns="">
          <p:sp>
            <p:nvSpPr>
              <p:cNvPr id="2" name="Tytu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259633" y="4372168"/>
                <a:ext cx="7046168" cy="1793136"/>
              </a:xfrm>
              <a:blipFill rotWithShape="1">
                <a:blip r:embed="rId2"/>
                <a:stretch>
                  <a:fillRect l="-1384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899592" y="731520"/>
            <a:ext cx="7344816" cy="2769488"/>
          </a:xfrm>
        </p:spPr>
        <p:txBody>
          <a:bodyPr/>
          <a:lstStyle/>
          <a:p>
            <a:pPr marL="45720" indent="0">
              <a:buNone/>
            </a:pPr>
            <a:endParaRPr lang="pl-PL" dirty="0"/>
          </a:p>
          <a:p>
            <a:endParaRPr lang="pl-PL" dirty="0"/>
          </a:p>
        </p:txBody>
      </p:sp>
      <p:pic>
        <p:nvPicPr>
          <p:cNvPr id="4" name="Obraz 3" descr="Znalezione obrazy dla zapytania średnia geometryczna w trapezi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628801"/>
            <a:ext cx="5400600" cy="24482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148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64288" y="5877272"/>
            <a:ext cx="1141512" cy="216024"/>
          </a:xfrm>
        </p:spPr>
        <p:txBody>
          <a:bodyPr/>
          <a:lstStyle/>
          <a:p>
            <a:endParaRPr lang="pl-PL" sz="8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887288" cy="4137640"/>
          </a:xfrm>
        </p:spPr>
        <p:txBody>
          <a:bodyPr/>
          <a:lstStyle/>
          <a:p>
            <a:pPr marL="45720" indent="0">
              <a:buNone/>
            </a:pPr>
            <a:r>
              <a:rPr lang="pl-PL" b="1" dirty="0"/>
              <a:t>UWAGA</a:t>
            </a:r>
            <a:r>
              <a:rPr lang="pl-PL" b="1" dirty="0" smtClean="0"/>
              <a:t>!</a:t>
            </a:r>
          </a:p>
          <a:p>
            <a:pPr marL="45720" indent="0">
              <a:buNone/>
            </a:pPr>
            <a:endParaRPr lang="pl-PL" b="1" dirty="0"/>
          </a:p>
          <a:p>
            <a:pPr marL="45720" indent="0">
              <a:buNone/>
            </a:pPr>
            <a:r>
              <a:rPr lang="pl-PL" dirty="0"/>
              <a:t>Dla </a:t>
            </a:r>
            <a:r>
              <a:rPr lang="pl-PL" b="1" i="1" dirty="0"/>
              <a:t>a</a:t>
            </a:r>
            <a:r>
              <a:rPr lang="pl-PL" i="1" dirty="0"/>
              <a:t> </a:t>
            </a:r>
            <a:r>
              <a:rPr lang="pl-PL" dirty="0"/>
              <a:t>= </a:t>
            </a:r>
            <a:r>
              <a:rPr lang="pl-PL" b="1" i="1" dirty="0"/>
              <a:t>b</a:t>
            </a:r>
            <a:r>
              <a:rPr lang="pl-PL" dirty="0"/>
              <a:t> trapez jest </a:t>
            </a:r>
            <a:r>
              <a:rPr lang="pl-PL" dirty="0" smtClean="0"/>
              <a:t>równoległobokiem</a:t>
            </a:r>
          </a:p>
          <a:p>
            <a:pPr marL="45720" indent="0">
              <a:buNone/>
            </a:pPr>
            <a:endParaRPr lang="pl-PL" dirty="0" smtClean="0"/>
          </a:p>
          <a:p>
            <a:pPr marL="45720" indent="0">
              <a:buNone/>
            </a:pPr>
            <a:r>
              <a:rPr lang="pl-PL" dirty="0" smtClean="0"/>
              <a:t> </a:t>
            </a:r>
            <a:r>
              <a:rPr lang="pl-PL" dirty="0">
                <a:sym typeface="Wingdings" panose="05000000000000000000" pitchFamily="2" charset="2"/>
              </a:rPr>
              <a:t> wszystkie cztery odcinki pokrywają się </a:t>
            </a:r>
            <a:endParaRPr lang="pl-PL" dirty="0" smtClean="0">
              <a:sym typeface="Wingdings" panose="05000000000000000000" pitchFamily="2" charset="2"/>
            </a:endParaRPr>
          </a:p>
          <a:p>
            <a:pPr marL="45720" indent="0">
              <a:buNone/>
            </a:pPr>
            <a:endParaRPr lang="pl-PL" dirty="0" smtClean="0">
              <a:sym typeface="Wingdings" panose="05000000000000000000" pitchFamily="2" charset="2"/>
            </a:endParaRPr>
          </a:p>
          <a:p>
            <a:pPr marL="45720" indent="0">
              <a:buNone/>
            </a:pPr>
            <a:r>
              <a:rPr lang="pl-PL" dirty="0" smtClean="0">
                <a:sym typeface="Wingdings" panose="05000000000000000000" pitchFamily="2" charset="2"/>
              </a:rPr>
              <a:t> </a:t>
            </a:r>
            <a:r>
              <a:rPr lang="pl-PL" dirty="0">
                <a:sym typeface="Wingdings" panose="05000000000000000000" pitchFamily="2" charset="2"/>
              </a:rPr>
              <a:t>wszystkie cztery średnie są równe.</a:t>
            </a:r>
          </a:p>
        </p:txBody>
      </p:sp>
      <p:pic>
        <p:nvPicPr>
          <p:cNvPr id="5" name="Symbol zastępczy zawartości 4" descr="Znalezione obrazy dla zapytania średnia geometryczna w trapezie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3600400" cy="3096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117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4372168"/>
            <a:ext cx="7848871" cy="11430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pl-PL" sz="2400" dirty="0">
                <a:effectLst/>
              </a:rPr>
              <a:t>Ciekawe, czy interpretację graficzną  średnich  dla trzech liczb można przedstawić </a:t>
            </a:r>
            <a:r>
              <a:rPr lang="pl-PL" sz="2400" dirty="0" smtClean="0">
                <a:effectLst/>
              </a:rPr>
              <a:t>                    w </a:t>
            </a:r>
            <a:r>
              <a:rPr lang="pl-PL" sz="2400" dirty="0">
                <a:effectLst/>
              </a:rPr>
              <a:t>przestrzeni trójwymiarowej?</a:t>
            </a:r>
            <a:r>
              <a:rPr lang="pl-PL" dirty="0">
                <a:effectLst/>
              </a:rPr>
              <a:t/>
            </a:r>
            <a:br>
              <a:rPr lang="pl-PL" dirty="0">
                <a:effectLst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01408" cy="3474720"/>
          </a:xfrm>
        </p:spPr>
        <p:txBody>
          <a:bodyPr/>
          <a:lstStyle/>
          <a:p>
            <a:pPr marL="45720" indent="0">
              <a:buNone/>
            </a:pPr>
            <a:r>
              <a:rPr lang="pl-PL" b="1" dirty="0" smtClean="0"/>
              <a:t>    </a:t>
            </a:r>
            <a:r>
              <a:rPr lang="pl-PL" b="1" u="sng" dirty="0" smtClean="0"/>
              <a:t> OGÓLNA </a:t>
            </a:r>
            <a:r>
              <a:rPr lang="pl-PL" b="1" u="sng" dirty="0"/>
              <a:t>ZALEŻNOŚĆ MIĘDZY </a:t>
            </a:r>
            <a:r>
              <a:rPr lang="pl-PL" b="1" u="sng" dirty="0" smtClean="0"/>
              <a:t>ŚREDNIMI</a:t>
            </a:r>
          </a:p>
          <a:p>
            <a:pPr marL="45720" indent="0">
              <a:buNone/>
            </a:pPr>
            <a:endParaRPr lang="pl-PL" b="1" u="sng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ela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98133696"/>
                  </p:ext>
                </p:extLst>
              </p:nvPr>
            </p:nvGraphicFramePr>
            <p:xfrm>
              <a:off x="179512" y="1628800"/>
              <a:ext cx="8712968" cy="18002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712968"/>
                  </a:tblGrid>
                  <a:tr h="1800200">
                    <a:tc>
                      <a:txBody>
                        <a:bodyPr/>
                        <a:lstStyle/>
                        <a:p>
                          <a:pPr marL="342900" lvl="0" indent="-3429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Wingdings 3"/>
                            <a:buChar char=""/>
                            <a:tabLst>
                              <a:tab pos="457200" algn="l"/>
                            </a:tabLst>
                          </a:pPr>
                          <a:endParaRPr lang="pl-PL" sz="1600" dirty="0" smtClean="0">
                            <a:effectLst/>
                          </a:endParaRPr>
                        </a:p>
                        <a:p>
                          <a:pPr marL="342900" lvl="0" indent="-3429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Wingdings 3"/>
                            <a:buChar char=""/>
                            <a:tabLst>
                              <a:tab pos="457200" algn="l"/>
                            </a:tabLst>
                          </a:pPr>
                          <a:r>
                            <a:rPr lang="pl-PL" sz="1600" dirty="0" smtClean="0">
                              <a:effectLst/>
                            </a:rPr>
                            <a:t>Dla </a:t>
                          </a:r>
                          <a:r>
                            <a:rPr lang="pl-PL" sz="1600" dirty="0">
                              <a:effectLst/>
                            </a:rPr>
                            <a:t>dowolnych liczb dodatnich a</a:t>
                          </a:r>
                          <a:r>
                            <a:rPr lang="pl-PL" sz="1600" baseline="-25000" dirty="0">
                              <a:effectLst/>
                            </a:rPr>
                            <a:t>1</a:t>
                          </a:r>
                          <a:r>
                            <a:rPr lang="pl-PL" sz="1600" dirty="0">
                              <a:effectLst/>
                            </a:rPr>
                            <a:t>, a</a:t>
                          </a:r>
                          <a:r>
                            <a:rPr lang="pl-PL" sz="1600" baseline="-25000" dirty="0">
                              <a:effectLst/>
                            </a:rPr>
                            <a:t>2</a:t>
                          </a:r>
                          <a:r>
                            <a:rPr lang="pl-PL" sz="1600" dirty="0">
                              <a:effectLst/>
                            </a:rPr>
                            <a:t>, …, </a:t>
                          </a:r>
                          <a:r>
                            <a:rPr lang="pl-PL" sz="1600" dirty="0" err="1">
                              <a:effectLst/>
                            </a:rPr>
                            <a:t>a</a:t>
                          </a:r>
                          <a:r>
                            <a:rPr lang="pl-PL" sz="1600" baseline="-25000" dirty="0" err="1">
                              <a:effectLst/>
                            </a:rPr>
                            <a:t>n</a:t>
                          </a:r>
                          <a:r>
                            <a:rPr lang="pl-PL" sz="1600" dirty="0">
                              <a:effectLst/>
                            </a:rPr>
                            <a:t> zachodzą nierówności </a:t>
                          </a:r>
                          <a:r>
                            <a:rPr lang="pl-PL" sz="1600" u="sng" dirty="0">
                              <a:effectLst/>
                            </a:rPr>
                            <a:t>  </a:t>
                          </a:r>
                          <a:endParaRPr lang="pl-PL" sz="1600" u="sng" dirty="0" smtClean="0">
                            <a:effectLst/>
                          </a:endParaRPr>
                        </a:p>
                        <a:p>
                          <a:pPr marL="0" lvl="0" indent="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Wingdings 3"/>
                            <a:buNone/>
                            <a:tabLst>
                              <a:tab pos="457200" algn="l"/>
                            </a:tabLst>
                          </a:pPr>
                          <a:endParaRPr lang="pl-PL" sz="1600" i="0" u="none" dirty="0">
                            <a:effectLst/>
                            <a:latin typeface="+mn-lt"/>
                          </a:endParaRPr>
                        </a:p>
                        <a:p>
                          <a:pPr marL="0" lvl="0" indent="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Wingdings 3"/>
                            <a:buNone/>
                            <a:tabLst>
                              <a:tab pos="457200" algn="l"/>
                            </a:tabLst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pl-PL" sz="1800" i="1">
                                      <a:effectLst/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f>
                                    <m:fPr>
                                      <m:ctrlPr>
                                        <a:rPr lang="pl-PL" sz="1800" i="1">
                                          <a:effectLst/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sSubSup>
                                        <m:sSubSupPr>
                                          <m:ctrlPr>
                                            <a:rPr lang="pl-PL" sz="1800" i="1">
                                              <a:effectLst/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pl-PL" sz="1800">
                                              <a:effectLst/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pl-PL" sz="1800">
                                              <a:effectLst/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  <m:sup>
                                          <m:r>
                                            <a:rPr lang="pl-PL" sz="1800">
                                              <a:effectLst/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  <m:sSubSup>
                                        <m:sSubSupPr>
                                          <m:ctrlPr>
                                            <a:rPr lang="pl-PL" sz="1800" i="1">
                                              <a:effectLst/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pl-PL" sz="1800">
                                              <a:effectLst/>
                                              <a:latin typeface="Cambria Math"/>
                                            </a:rPr>
                                            <m:t>+ </m:t>
                                          </m:r>
                                          <m:r>
                                            <a:rPr lang="pl-PL" sz="1800">
                                              <a:effectLst/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pl-PL" sz="1800">
                                              <a:effectLst/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  <m:sup>
                                          <m:r>
                                            <a:rPr lang="pl-PL" sz="1800">
                                              <a:effectLst/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  <m:r>
                                        <a:rPr lang="pl-PL" sz="1800">
                                          <a:effectLst/>
                                          <a:latin typeface="Cambria Math"/>
                                        </a:rPr>
                                        <m:t>+…+</m:t>
                                      </m:r>
                                      <m:sSubSup>
                                        <m:sSubSupPr>
                                          <m:ctrlPr>
                                            <a:rPr lang="pl-PL" sz="1800" i="1">
                                              <a:effectLst/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pl-PL" sz="1800">
                                              <a:effectLst/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pl-PL" sz="1800">
                                              <a:effectLst/>
                                              <a:latin typeface="Cambria Math"/>
                                            </a:rPr>
                                            <m:t>𝑛</m:t>
                                          </m:r>
                                        </m:sub>
                                        <m:sup>
                                          <m:r>
                                            <a:rPr lang="pl-PL" sz="1800">
                                              <a:effectLst/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num>
                                    <m:den>
                                      <m:r>
                                        <a:rPr lang="pl-PL" sz="1800">
                                          <a:effectLst/>
                                          <a:latin typeface="Cambria Math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rad>
                            </m:oMath>
                          </a14:m>
                          <a:r>
                            <a:rPr lang="pl-PL" sz="1800" dirty="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pl-PL" sz="1800">
                                  <a:effectLst/>
                                  <a:latin typeface="Cambria Math"/>
                                </a:rPr>
                                <m:t>≥</m:t>
                              </m:r>
                              <m:f>
                                <m:fPr>
                                  <m:ctrlPr>
                                    <a:rPr lang="pl-PL" sz="1800" i="1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pl-PL" sz="1800" i="1">
                                          <a:effectLst/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sz="1800">
                                          <a:effectLst/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pl-PL" sz="1800">
                                          <a:effectLst/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pl-PL" sz="1800">
                                      <a:effectLst/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pl-PL" sz="1800" i="1">
                                          <a:effectLst/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sz="1800">
                                          <a:effectLst/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pl-PL" sz="1800">
                                          <a:effectLst/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pl-PL" sz="1800">
                                      <a:effectLst/>
                                      <a:latin typeface="Cambria Math"/>
                                    </a:rPr>
                                    <m:t>+…+</m:t>
                                  </m:r>
                                  <m:sSub>
                                    <m:sSubPr>
                                      <m:ctrlPr>
                                        <a:rPr lang="pl-PL" sz="1800" i="1">
                                          <a:effectLst/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sz="1800">
                                          <a:effectLst/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pl-PL" sz="1800">
                                          <a:effectLst/>
                                          <a:latin typeface="Cambria Math"/>
                                        </a:rPr>
                                        <m:t>𝑛</m:t>
                                      </m:r>
                                      <m:r>
                                        <a:rPr lang="pl-PL" sz="1800">
                                          <a:effectLst/>
                                          <a:latin typeface="Cambria Math"/>
                                        </a:rPr>
                                        <m:t>−1</m:t>
                                      </m:r>
                                    </m:sub>
                                  </m:sSub>
                                  <m:r>
                                    <a:rPr lang="pl-PL" sz="1800">
                                      <a:effectLst/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pl-PL" sz="1800" i="1">
                                          <a:effectLst/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sz="1800">
                                          <a:effectLst/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pl-PL" sz="1800">
                                          <a:effectLst/>
                                          <a:latin typeface="Cambria Math"/>
                                        </a:rPr>
                                        <m:t>𝑛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pl-PL" sz="1800">
                                      <a:effectLst/>
                                      <a:latin typeface="Cambria Math"/>
                                    </a:rPr>
                                    <m:t>𝑛</m:t>
                                  </m:r>
                                </m:den>
                              </m:f>
                              <m:r>
                                <a:rPr lang="pl-PL" sz="1800">
                                  <a:effectLst/>
                                  <a:latin typeface="Cambria Math"/>
                                </a:rPr>
                                <m:t>≥ </m:t>
                              </m:r>
                              <m:rad>
                                <m:radPr>
                                  <m:ctrlPr>
                                    <a:rPr lang="pl-PL" sz="1800" i="1">
                                      <a:effectLst/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a:rPr lang="pl-PL" sz="1800">
                                      <a:effectLst/>
                                      <a:latin typeface="Cambria Math"/>
                                    </a:rPr>
                                    <m:t>𝑛</m:t>
                                  </m:r>
                                </m:deg>
                                <m:e>
                                  <m:sSub>
                                    <m:sSubPr>
                                      <m:ctrlPr>
                                        <a:rPr lang="pl-PL" sz="1800" i="1">
                                          <a:effectLst/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sz="1800">
                                          <a:effectLst/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pl-PL" sz="1800">
                                          <a:effectLst/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pl-PL" sz="1800">
                                      <a:effectLst/>
                                      <a:latin typeface="Cambria Math"/>
                                    </a:rPr>
                                    <m:t>∙</m:t>
                                  </m:r>
                                  <m:sSub>
                                    <m:sSubPr>
                                      <m:ctrlPr>
                                        <a:rPr lang="pl-PL" sz="1800" i="1">
                                          <a:effectLst/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sz="1800">
                                          <a:effectLst/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pl-PL" sz="1800">
                                          <a:effectLst/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pl-PL" sz="1800">
                                      <a:effectLst/>
                                      <a:latin typeface="Cambria Math"/>
                                    </a:rPr>
                                    <m:t>∙…∙</m:t>
                                  </m:r>
                                  <m:sSub>
                                    <m:sSubPr>
                                      <m:ctrlPr>
                                        <a:rPr lang="pl-PL" sz="1800" i="1">
                                          <a:effectLst/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sz="1800">
                                          <a:effectLst/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pl-PL" sz="1800">
                                          <a:effectLst/>
                                          <a:latin typeface="Cambria Math"/>
                                        </a:rPr>
                                        <m:t>𝑛</m:t>
                                      </m:r>
                                      <m:r>
                                        <a:rPr lang="pl-PL" sz="1800">
                                          <a:effectLst/>
                                          <a:latin typeface="Cambria Math"/>
                                        </a:rPr>
                                        <m:t>−1</m:t>
                                      </m:r>
                                    </m:sub>
                                  </m:sSub>
                                  <m:r>
                                    <a:rPr lang="pl-PL" sz="1800">
                                      <a:effectLst/>
                                      <a:latin typeface="Cambria Math"/>
                                    </a:rPr>
                                    <m:t>∙</m:t>
                                  </m:r>
                                  <m:sSub>
                                    <m:sSubPr>
                                      <m:ctrlPr>
                                        <a:rPr lang="pl-PL" sz="1800" i="1">
                                          <a:effectLst/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sz="1800">
                                          <a:effectLst/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pl-PL" sz="1800">
                                          <a:effectLst/>
                                          <a:latin typeface="Cambria Math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rad>
                              <m:r>
                                <a:rPr lang="pl-PL" sz="1800">
                                  <a:effectLst/>
                                  <a:latin typeface="Cambria Math"/>
                                </a:rPr>
                                <m:t>≥  </m:t>
                              </m:r>
                            </m:oMath>
                          </a14:m>
                          <a:r>
                            <a:rPr lang="pl-PL" sz="1800" dirty="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pl-PL" sz="1800" i="1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pl-PL" sz="1800">
                                      <a:effectLst/>
                                      <a:latin typeface="Cambria Math"/>
                                    </a:rPr>
                                    <m:t>𝑛</m:t>
                                  </m:r>
                                </m:num>
                                <m:den>
                                  <m:f>
                                    <m:fPr>
                                      <m:ctrlPr>
                                        <a:rPr lang="pl-PL" sz="1800" i="1">
                                          <a:effectLst/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l-PL" sz="1800">
                                          <a:effectLst/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pl-PL" sz="1800" i="1">
                                              <a:effectLst/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sz="1800">
                                              <a:effectLst/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pl-PL" sz="1800">
                                              <a:effectLst/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den>
                                  </m:f>
                                  <m:r>
                                    <a:rPr lang="pl-PL" sz="1800">
                                      <a:effectLst/>
                                      <a:latin typeface="Cambria Math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pl-PL" sz="1800" i="1">
                                          <a:effectLst/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l-PL" sz="1800">
                                          <a:effectLst/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pl-PL" sz="1800" i="1">
                                              <a:effectLst/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sz="1800">
                                              <a:effectLst/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pl-PL" sz="1800">
                                              <a:effectLst/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den>
                                  </m:f>
                                  <m:r>
                                    <a:rPr lang="pl-PL" sz="1800">
                                      <a:effectLst/>
                                      <a:latin typeface="Cambria Math"/>
                                    </a:rPr>
                                    <m:t>+…+</m:t>
                                  </m:r>
                                  <m:f>
                                    <m:fPr>
                                      <m:ctrlPr>
                                        <a:rPr lang="pl-PL" sz="1800" i="1">
                                          <a:effectLst/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l-PL" sz="1800">
                                          <a:effectLst/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pl-PL" sz="1800" i="1">
                                              <a:effectLst/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sz="1800">
                                              <a:effectLst/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pl-PL" sz="1800">
                                              <a:effectLst/>
                                              <a:latin typeface="Cambria Math"/>
                                            </a:rPr>
                                            <m:t>𝑛</m:t>
                                          </m:r>
                                          <m:r>
                                            <a:rPr lang="pl-PL" sz="1800">
                                              <a:effectLst/>
                                              <a:latin typeface="Cambria Math"/>
                                            </a:rPr>
                                            <m:t>−1</m:t>
                                          </m:r>
                                        </m:sub>
                                      </m:sSub>
                                    </m:den>
                                  </m:f>
                                  <m:r>
                                    <a:rPr lang="pl-PL" sz="1800">
                                      <a:effectLst/>
                                      <a:latin typeface="Cambria Math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pl-PL" sz="1800" i="1">
                                          <a:effectLst/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l-PL" sz="1800">
                                          <a:effectLst/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pl-PL" sz="1800" i="1">
                                              <a:effectLst/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sz="1800">
                                              <a:effectLst/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pl-PL" sz="1800">
                                              <a:effectLst/>
                                              <a:latin typeface="Cambria Math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</m:den>
                                  </m:f>
                                </m:den>
                              </m:f>
                            </m:oMath>
                          </a14:m>
                          <a:r>
                            <a:rPr lang="pl-PL" sz="1800" dirty="0">
                              <a:effectLst/>
                            </a:rPr>
                            <a:t>. </a:t>
                          </a:r>
                        </a:p>
                        <a:p>
                          <a:pPr indent="44958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l-PL" sz="1100" dirty="0">
                              <a:effectLst/>
                            </a:rPr>
                            <a:t> </a:t>
                          </a:r>
                          <a:endParaRPr lang="pl-P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ela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98133696"/>
                  </p:ext>
                </p:extLst>
              </p:nvPr>
            </p:nvGraphicFramePr>
            <p:xfrm>
              <a:off x="179512" y="1628800"/>
              <a:ext cx="8712968" cy="18002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712968"/>
                  </a:tblGrid>
                  <a:tr h="1800200"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94584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473795" y="5805264"/>
            <a:ext cx="5637010" cy="129400"/>
          </a:xfrm>
        </p:spPr>
        <p:txBody>
          <a:bodyPr>
            <a:normAutofit fontScale="25000" lnSpcReduction="20000"/>
          </a:bodyPr>
          <a:lstStyle/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467544" y="1268760"/>
            <a:ext cx="7714859" cy="4104456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pl-PL" sz="3200" dirty="0" smtClean="0"/>
              <a:t>Kiedy myślę i nic nie wymyślę,</a:t>
            </a:r>
            <a:br>
              <a:rPr lang="pl-PL" sz="3200" dirty="0" smtClean="0"/>
            </a:br>
            <a:r>
              <a:rPr lang="pl-PL" sz="3200" dirty="0" smtClean="0"/>
              <a:t> to sobie myślę,</a:t>
            </a:r>
            <a:br>
              <a:rPr lang="pl-PL" sz="3200" dirty="0" smtClean="0"/>
            </a:br>
            <a:r>
              <a:rPr lang="pl-PL" sz="3200" dirty="0" smtClean="0"/>
              <a:t> po co ja tyle myślałem,</a:t>
            </a:r>
            <a:br>
              <a:rPr lang="pl-PL" sz="3200" dirty="0" smtClean="0"/>
            </a:br>
            <a:r>
              <a:rPr lang="pl-PL" sz="3200" dirty="0" smtClean="0"/>
              <a:t> żeby nic nie wymyślić.</a:t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Przecież mogłem nic nie myśleć</a:t>
            </a:r>
            <a:br>
              <a:rPr lang="pl-PL" sz="3200" dirty="0" smtClean="0"/>
            </a:br>
            <a:r>
              <a:rPr lang="pl-PL" sz="3200" dirty="0" smtClean="0"/>
              <a:t> i tyle samo bym wymyślił.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 smtClean="0"/>
              <a:t>                                   </a:t>
            </a:r>
            <a:r>
              <a:rPr lang="pl-PL" sz="2800" i="1" dirty="0" err="1" smtClean="0"/>
              <a:t>J.Twardowski</a:t>
            </a:r>
            <a:endParaRPr lang="pl-PL" sz="2800" i="1" dirty="0"/>
          </a:p>
        </p:txBody>
      </p:sp>
    </p:spTree>
    <p:extLst>
      <p:ext uri="{BB962C8B-B14F-4D97-AF65-F5344CB8AC3E}">
        <p14:creationId xmlns:p14="http://schemas.microsoft.com/office/powerpoint/2010/main" val="174986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ytuł 1"/>
              <p:cNvSpPr>
                <a:spLocks noGrp="1"/>
              </p:cNvSpPr>
              <p:nvPr>
                <p:ph type="title"/>
              </p:nvPr>
            </p:nvSpPr>
            <p:spPr>
              <a:xfrm>
                <a:off x="467544" y="4372168"/>
                <a:ext cx="8280920" cy="1793136"/>
              </a:xfrm>
            </p:spPr>
            <p:txBody>
              <a:bodyPr/>
              <a:lstStyle/>
              <a:p>
                <a:pPr algn="l"/>
                <a:r>
                  <a:rPr lang="pl-PL" sz="2000" dirty="0">
                    <a:effectLst/>
                  </a:rPr>
                  <a:t>D</a:t>
                </a:r>
                <a:r>
                  <a:rPr lang="pl-PL" sz="2000" dirty="0" smtClean="0">
                    <a:effectLst/>
                  </a:rPr>
                  <a:t>ługość </a:t>
                </a:r>
                <a:r>
                  <a:rPr lang="pl-PL" sz="2000" dirty="0">
                    <a:effectLst/>
                  </a:rPr>
                  <a:t>„</a:t>
                </a:r>
                <a:r>
                  <a:rPr lang="pl-PL" sz="2000" i="1" dirty="0">
                    <a:effectLst/>
                  </a:rPr>
                  <a:t>zielonego odcinka</a:t>
                </a:r>
                <a:r>
                  <a:rPr lang="pl-PL" sz="2000" dirty="0">
                    <a:effectLst/>
                  </a:rPr>
                  <a:t>”, </a:t>
                </a:r>
                <a:r>
                  <a:rPr lang="pl-PL" sz="2000" dirty="0" smtClean="0">
                    <a:effectLst/>
                  </a:rPr>
                  <a:t>jest </a:t>
                </a:r>
                <a:r>
                  <a:rPr lang="pl-PL" sz="2000" dirty="0">
                    <a:effectLst/>
                  </a:rPr>
                  <a:t>promieniem </a:t>
                </a:r>
                <a:r>
                  <a:rPr lang="pl-PL" sz="2000" dirty="0" smtClean="0">
                    <a:effectLst/>
                  </a:rPr>
                  <a:t>okręgu. Długość ta jest średnią </a:t>
                </a:r>
                <a:r>
                  <a:rPr lang="pl-PL" sz="2000" dirty="0">
                    <a:effectLst/>
                  </a:rPr>
                  <a:t>arytmetyczną liczb  </a:t>
                </a:r>
                <a:r>
                  <a:rPr lang="pl-PL" sz="2000" i="1" dirty="0">
                    <a:effectLst/>
                  </a:rPr>
                  <a:t>a</a:t>
                </a:r>
                <a:r>
                  <a:rPr lang="pl-PL" sz="2000" baseline="-25000" dirty="0">
                    <a:effectLst/>
                  </a:rPr>
                  <a:t>1 </a:t>
                </a:r>
                <a:r>
                  <a:rPr lang="pl-PL" sz="2000" dirty="0">
                    <a:effectLst/>
                  </a:rPr>
                  <a:t> i  </a:t>
                </a:r>
                <a:r>
                  <a:rPr lang="pl-PL" sz="2000" i="1" dirty="0">
                    <a:effectLst/>
                  </a:rPr>
                  <a:t>a</a:t>
                </a:r>
                <a:r>
                  <a:rPr lang="pl-PL" sz="2000" baseline="-25000" dirty="0">
                    <a:effectLst/>
                  </a:rPr>
                  <a:t>2 </a:t>
                </a:r>
                <a:r>
                  <a:rPr lang="pl-PL" sz="2000" baseline="-25000" dirty="0" smtClean="0">
                    <a:effectLst/>
                  </a:rPr>
                  <a:t>       </a:t>
                </a:r>
                <a:r>
                  <a:rPr lang="pl-PL" sz="2000" dirty="0" smtClean="0">
                    <a:effectLst/>
                  </a:rPr>
                  <a:t> i  jest </a:t>
                </a:r>
                <a:r>
                  <a:rPr lang="pl-PL" sz="2000" dirty="0">
                    <a:effectLst/>
                  </a:rPr>
                  <a:t>zawsze większa lub równa od długości odcinka |</a:t>
                </a:r>
                <a:r>
                  <a:rPr lang="pl-PL" sz="2000" i="1" dirty="0">
                    <a:effectLst/>
                  </a:rPr>
                  <a:t>CD</a:t>
                </a:r>
                <a:r>
                  <a:rPr lang="pl-PL" sz="2000" dirty="0">
                    <a:effectLst/>
                  </a:rPr>
                  <a:t>| = </a:t>
                </a:r>
                <a:r>
                  <a:rPr lang="pl-PL" sz="2000" i="1" dirty="0" smtClean="0">
                    <a:effectLst/>
                  </a:rPr>
                  <a:t>h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l-PL" sz="2400" i="1">
                            <a:latin typeface="Cambria Math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pl-PL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sz="2400" b="1" i="1">
                                <a:latin typeface="Cambria Math"/>
                              </a:rPr>
                              <m:t>𝒂</m:t>
                            </m:r>
                          </m:e>
                          <m:sub>
                            <m:r>
                              <a:rPr lang="pl-PL" sz="2400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lang="pl-PL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sz="2400" b="1" i="1">
                                <a:latin typeface="Cambria Math"/>
                              </a:rPr>
                              <m:t>𝒂</m:t>
                            </m:r>
                          </m:e>
                          <m:sub>
                            <m:r>
                              <a:rPr lang="pl-PL" sz="2400" b="1" i="1">
                                <a:latin typeface="Cambria Math"/>
                              </a:rPr>
                              <m:t>𝟐</m:t>
                            </m:r>
                            <m:r>
                              <a:rPr lang="pl-PL" sz="2400" b="1" i="1">
                                <a:latin typeface="Cambria Math"/>
                              </a:rPr>
                              <m:t> </m:t>
                            </m:r>
                          </m:sub>
                        </m:sSub>
                      </m:e>
                    </m:rad>
                  </m:oMath>
                </a14:m>
                <a:r>
                  <a:rPr lang="pl-PL" sz="2400" dirty="0"/>
                  <a:t> </a:t>
                </a:r>
                <a:r>
                  <a:rPr lang="pl-PL" sz="2400" dirty="0" smtClean="0"/>
                  <a:t>.</a:t>
                </a:r>
                <a:endParaRPr lang="pl-PL" sz="2400" dirty="0"/>
              </a:p>
            </p:txBody>
          </p:sp>
        </mc:Choice>
        <mc:Fallback xmlns="">
          <p:sp>
            <p:nvSpPr>
              <p:cNvPr id="2" name="Tytu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7544" y="4372168"/>
                <a:ext cx="8280920" cy="1793136"/>
              </a:xfrm>
              <a:blipFill rotWithShape="1">
                <a:blip r:embed="rId2"/>
                <a:stretch>
                  <a:fillRect l="-1178" t="-5442" r="-1694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Symbol zastępczy zawartości 4" descr="Znalezione obrazy dla zapytania średnie w geometrii"/>
          <p:cNvPicPr>
            <a:picLocks noGrp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836712"/>
            <a:ext cx="3456385" cy="3312369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Symbol zastępczy zawartości 3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4645152" y="731520"/>
                <a:ext cx="4103312" cy="3474720"/>
              </a:xfrm>
            </p:spPr>
            <p:txBody>
              <a:bodyPr>
                <a:normAutofit/>
              </a:bodyPr>
              <a:lstStyle/>
              <a:p>
                <a:pPr marL="45720" indent="0">
                  <a:buNone/>
                </a:pPr>
                <a:r>
                  <a:rPr lang="pl-PL" dirty="0" smtClean="0"/>
                  <a:t>Δ </a:t>
                </a:r>
                <a:r>
                  <a:rPr lang="pl-PL" i="1" dirty="0" smtClean="0"/>
                  <a:t>ABC </a:t>
                </a:r>
                <a:r>
                  <a:rPr lang="pl-PL" dirty="0" smtClean="0"/>
                  <a:t>jest prostokątny</a:t>
                </a:r>
              </a:p>
              <a:p>
                <a:pPr marL="45720" indent="0">
                  <a:buNone/>
                </a:pPr>
                <a:r>
                  <a:rPr lang="pl-PL" i="1" dirty="0" smtClean="0"/>
                  <a:t>AB</a:t>
                </a:r>
                <a:r>
                  <a:rPr lang="pl-PL" dirty="0" smtClean="0"/>
                  <a:t> – średnica okręgu</a:t>
                </a:r>
              </a:p>
              <a:p>
                <a:pPr marL="45720" indent="0">
                  <a:buNone/>
                </a:pPr>
                <a:r>
                  <a:rPr lang="pl-PL" dirty="0" smtClean="0"/>
                  <a:t>|</a:t>
                </a:r>
                <a:r>
                  <a:rPr lang="pl-PL" i="1" dirty="0" smtClean="0"/>
                  <a:t>CD</a:t>
                </a:r>
                <a:r>
                  <a:rPr lang="pl-PL" dirty="0" smtClean="0"/>
                  <a:t>|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l-PL" i="1">
                            <a:latin typeface="Cambria Math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pl-PL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pl-PL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pl-PL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pl-PL" i="1">
                                <a:latin typeface="Cambria Math"/>
                              </a:rPr>
                              <m:t>2 </m:t>
                            </m:r>
                          </m:sub>
                        </m:sSub>
                      </m:e>
                    </m:rad>
                  </m:oMath>
                </a14:m>
                <a:r>
                  <a:rPr lang="pl-PL" dirty="0"/>
                  <a:t> </a:t>
                </a:r>
                <a:r>
                  <a:rPr lang="pl-PL" dirty="0" smtClean="0"/>
                  <a:t> bo </a:t>
                </a:r>
              </a:p>
              <a:p>
                <a:pPr marL="45720" indent="0">
                  <a:buNone/>
                </a:pPr>
                <a:r>
                  <a:rPr lang="pl-PL" dirty="0"/>
                  <a:t> Δ </a:t>
                </a:r>
                <a:r>
                  <a:rPr lang="pl-PL" i="1" dirty="0" smtClean="0"/>
                  <a:t>ADC jest podobny (</a:t>
                </a:r>
                <a:r>
                  <a:rPr lang="pl-PL" i="1" dirty="0" err="1" smtClean="0"/>
                  <a:t>kkk</a:t>
                </a:r>
                <a:r>
                  <a:rPr lang="pl-PL" i="1" dirty="0" smtClean="0"/>
                  <a:t>) </a:t>
                </a:r>
              </a:p>
              <a:p>
                <a:pPr marL="45720" indent="0">
                  <a:buNone/>
                </a:pPr>
                <a:r>
                  <a:rPr lang="pl-PL" i="1" dirty="0"/>
                  <a:t> </a:t>
                </a:r>
                <a:r>
                  <a:rPr lang="pl-PL" i="1" dirty="0" smtClean="0"/>
                  <a:t>   do </a:t>
                </a:r>
                <a:r>
                  <a:rPr lang="pl-PL" dirty="0" smtClean="0"/>
                  <a:t> </a:t>
                </a:r>
                <a:r>
                  <a:rPr lang="pl-PL" dirty="0"/>
                  <a:t>Δ </a:t>
                </a:r>
                <a:r>
                  <a:rPr lang="pl-PL" i="1" dirty="0" smtClean="0"/>
                  <a:t>BCD</a:t>
                </a:r>
              </a:p>
              <a:p>
                <a:pPr marL="45720" indent="0">
                  <a:buNone/>
                </a:pPr>
                <a:r>
                  <a:rPr lang="pl-PL" i="1" dirty="0" smtClean="0"/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2800" b="1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l-PL" sz="2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sz="2800" b="1" i="1">
                                <a:latin typeface="Cambria Math"/>
                              </a:rPr>
                              <m:t>𝒂</m:t>
                            </m:r>
                          </m:e>
                          <m:sub>
                            <m:r>
                              <a:rPr lang="pl-PL" sz="2800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pl-PL" sz="2800" b="1" i="1">
                            <a:latin typeface="Cambria Math"/>
                          </a:rPr>
                          <m:t>+ </m:t>
                        </m:r>
                        <m:sSub>
                          <m:sSubPr>
                            <m:ctrlPr>
                              <a:rPr lang="pl-PL" sz="2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sz="2800" b="1" i="1">
                                <a:latin typeface="Cambria Math"/>
                              </a:rPr>
                              <m:t>𝒂</m:t>
                            </m:r>
                          </m:e>
                          <m:sub>
                            <m:r>
                              <a:rPr lang="pl-PL" sz="2800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r>
                          <a:rPr lang="pl-PL" sz="2800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pl-PL" sz="2800" b="1" dirty="0"/>
                  <a:t> ≥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l-PL" sz="2800" b="1" i="1">
                            <a:latin typeface="Cambria Math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pl-PL" sz="2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sz="2800" b="1" i="1">
                                <a:latin typeface="Cambria Math"/>
                              </a:rPr>
                              <m:t>𝒂</m:t>
                            </m:r>
                          </m:e>
                          <m:sub>
                            <m:r>
                              <a:rPr lang="pl-PL" sz="2800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lang="pl-PL" sz="2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sz="2800" b="1" i="1">
                                <a:latin typeface="Cambria Math"/>
                              </a:rPr>
                              <m:t>𝒂</m:t>
                            </m:r>
                          </m:e>
                          <m:sub>
                            <m:r>
                              <a:rPr lang="pl-PL" sz="2800" b="1" i="1">
                                <a:latin typeface="Cambria Math"/>
                              </a:rPr>
                              <m:t>𝟐</m:t>
                            </m:r>
                            <m:r>
                              <a:rPr lang="pl-PL" sz="2800" b="1" i="1">
                                <a:latin typeface="Cambria Math"/>
                              </a:rPr>
                              <m:t> </m:t>
                            </m:r>
                          </m:sub>
                        </m:sSub>
                      </m:e>
                    </m:rad>
                  </m:oMath>
                </a14:m>
                <a:r>
                  <a:rPr lang="pl-PL" sz="2800" b="1" dirty="0"/>
                  <a:t>  </a:t>
                </a:r>
              </a:p>
            </p:txBody>
          </p:sp>
        </mc:Choice>
        <mc:Fallback xmlns="">
          <p:sp>
            <p:nvSpPr>
              <p:cNvPr id="4" name="Symbol zastępczy zawartości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4645152" y="731520"/>
                <a:ext cx="4103312" cy="3474720"/>
              </a:xfrm>
              <a:blipFill rotWithShape="1">
                <a:blip r:embed="rId4"/>
                <a:stretch>
                  <a:fillRect l="-594" t="-877" r="-1634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083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36296" y="5733256"/>
            <a:ext cx="1368152" cy="69944"/>
          </a:xfrm>
        </p:spPr>
        <p:txBody>
          <a:bodyPr>
            <a:noAutofit/>
          </a:bodyPr>
          <a:lstStyle/>
          <a:p>
            <a:endParaRPr lang="pl-PL" sz="1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899592" y="731520"/>
            <a:ext cx="7776864" cy="5145752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C</a:t>
            </a:r>
            <a:r>
              <a:rPr lang="pl-PL" dirty="0" smtClean="0"/>
              <a:t>zy </a:t>
            </a:r>
            <a:r>
              <a:rPr lang="pl-PL" dirty="0"/>
              <a:t>podobne zależności można „</a:t>
            </a:r>
            <a:r>
              <a:rPr lang="pl-PL" i="1" dirty="0"/>
              <a:t>zobaczyć</a:t>
            </a:r>
            <a:r>
              <a:rPr lang="pl-PL" dirty="0"/>
              <a:t>” również na innych </a:t>
            </a:r>
            <a:r>
              <a:rPr lang="pl-PL" dirty="0" smtClean="0"/>
              <a:t>figurach ?</a:t>
            </a:r>
          </a:p>
          <a:p>
            <a:endParaRPr lang="pl-PL" dirty="0" smtClean="0"/>
          </a:p>
          <a:p>
            <a:r>
              <a:rPr lang="pl-PL" dirty="0"/>
              <a:t>Z</a:t>
            </a:r>
            <a:r>
              <a:rPr lang="pl-PL" dirty="0" smtClean="0"/>
              <a:t>wiązki </a:t>
            </a:r>
            <a:r>
              <a:rPr lang="pl-PL" dirty="0"/>
              <a:t>między  różnymi  średnimi istnieją </a:t>
            </a:r>
            <a:endParaRPr lang="pl-PL" dirty="0" smtClean="0"/>
          </a:p>
          <a:p>
            <a:pPr marL="45720" indent="0">
              <a:buNone/>
            </a:pPr>
            <a:r>
              <a:rPr lang="pl-PL" dirty="0"/>
              <a:t> </a:t>
            </a:r>
            <a:r>
              <a:rPr lang="pl-PL" dirty="0" smtClean="0"/>
              <a:t>  w </a:t>
            </a:r>
            <a:r>
              <a:rPr lang="pl-PL" dirty="0"/>
              <a:t>trapezie o podstawach długości </a:t>
            </a:r>
            <a:r>
              <a:rPr lang="pl-PL" b="1" i="1" dirty="0"/>
              <a:t>a</a:t>
            </a:r>
            <a:r>
              <a:rPr lang="pl-PL" dirty="0"/>
              <a:t> i </a:t>
            </a:r>
            <a:r>
              <a:rPr lang="pl-PL" b="1" i="1" dirty="0"/>
              <a:t>b</a:t>
            </a:r>
            <a:r>
              <a:rPr lang="pl-PL" dirty="0"/>
              <a:t> </a:t>
            </a:r>
            <a:r>
              <a:rPr lang="pl-PL" dirty="0" smtClean="0"/>
              <a:t>.</a:t>
            </a:r>
          </a:p>
          <a:p>
            <a:pPr marL="45720" indent="0">
              <a:buNone/>
            </a:pPr>
            <a:r>
              <a:rPr lang="pl-PL" dirty="0" smtClean="0"/>
              <a:t> </a:t>
            </a:r>
          </a:p>
          <a:p>
            <a:r>
              <a:rPr lang="pl-PL" dirty="0" smtClean="0"/>
              <a:t>Przy </a:t>
            </a:r>
            <a:r>
              <a:rPr lang="pl-PL" dirty="0"/>
              <a:t>okazji oprócz znanej mi  już średniej </a:t>
            </a:r>
            <a:r>
              <a:rPr lang="pl-PL" dirty="0" smtClean="0"/>
              <a:t>arytmetycznej,  poznałem </a:t>
            </a:r>
            <a:r>
              <a:rPr lang="pl-PL" dirty="0"/>
              <a:t>inne średnie: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b="1" dirty="0" smtClean="0"/>
              <a:t>średnią </a:t>
            </a:r>
            <a:r>
              <a:rPr lang="pl-PL" b="1" dirty="0"/>
              <a:t>harmoniczną, </a:t>
            </a:r>
            <a:endParaRPr lang="pl-PL" b="1" dirty="0" smtClean="0"/>
          </a:p>
          <a:p>
            <a:pPr>
              <a:buFontTx/>
              <a:buChar char="-"/>
            </a:pPr>
            <a:r>
              <a:rPr lang="pl-PL" b="1" dirty="0" smtClean="0"/>
              <a:t>średnią </a:t>
            </a:r>
            <a:r>
              <a:rPr lang="pl-PL" b="1" dirty="0"/>
              <a:t>geometryczną</a:t>
            </a:r>
            <a:r>
              <a:rPr lang="pl-PL" b="1" dirty="0" smtClean="0"/>
              <a:t>,</a:t>
            </a:r>
          </a:p>
          <a:p>
            <a:pPr>
              <a:buFontTx/>
              <a:buChar char="-"/>
            </a:pPr>
            <a:r>
              <a:rPr lang="pl-PL" b="1" dirty="0" smtClean="0"/>
              <a:t> </a:t>
            </a:r>
            <a:r>
              <a:rPr lang="pl-PL" b="1" dirty="0"/>
              <a:t>średnią kwadratową. </a:t>
            </a:r>
            <a:endParaRPr lang="pl-PL" b="1" dirty="0" smtClean="0"/>
          </a:p>
          <a:p>
            <a:pPr>
              <a:buFontTx/>
              <a:buChar char="-"/>
            </a:pPr>
            <a:endParaRPr lang="pl-PL" b="1" dirty="0" smtClean="0"/>
          </a:p>
          <a:p>
            <a:r>
              <a:rPr lang="pl-PL" dirty="0"/>
              <a:t>Uwagę swoją koncentruję na średnich dla liczb dodatnich </a:t>
            </a:r>
            <a:r>
              <a:rPr lang="pl-PL" b="1" i="1" dirty="0"/>
              <a:t>a</a:t>
            </a:r>
            <a:r>
              <a:rPr lang="pl-PL" dirty="0"/>
              <a:t> i </a:t>
            </a:r>
            <a:r>
              <a:rPr lang="pl-PL" b="1" i="1" dirty="0"/>
              <a:t>b</a:t>
            </a:r>
            <a:r>
              <a:rPr lang="pl-PL" dirty="0"/>
              <a:t>, jako podstawach </a:t>
            </a:r>
            <a:r>
              <a:rPr lang="pl-PL" dirty="0" smtClean="0"/>
              <a:t>trapezu.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5016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59833" y="3212976"/>
            <a:ext cx="1008112" cy="576064"/>
          </a:xfrm>
        </p:spPr>
        <p:txBody>
          <a:bodyPr/>
          <a:lstStyle/>
          <a:p>
            <a:pPr algn="l"/>
            <a:endParaRPr lang="pl-PL" sz="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461448" cy="1617360"/>
          </a:xfrm>
        </p:spPr>
        <p:txBody>
          <a:bodyPr>
            <a:normAutofit/>
          </a:bodyPr>
          <a:lstStyle/>
          <a:p>
            <a:r>
              <a:rPr lang="pl-PL" b="1" dirty="0" smtClean="0"/>
              <a:t>ZADANIE 1</a:t>
            </a:r>
            <a:r>
              <a:rPr lang="pl-PL" dirty="0" smtClean="0"/>
              <a:t>.</a:t>
            </a:r>
          </a:p>
          <a:p>
            <a:pPr marL="45720" indent="0">
              <a:buNone/>
            </a:pPr>
            <a:r>
              <a:rPr lang="pl-PL" dirty="0" smtClean="0"/>
              <a:t>Oblicz długość odcinka łączącego </a:t>
            </a:r>
            <a:r>
              <a:rPr lang="pl-PL" dirty="0"/>
              <a:t>ś</a:t>
            </a:r>
            <a:r>
              <a:rPr lang="pl-PL" dirty="0" smtClean="0"/>
              <a:t>rodki boków trapezu wiedząc, że podstawy trapezu mają długość </a:t>
            </a:r>
            <a:r>
              <a:rPr lang="pl-PL" b="1" dirty="0" smtClean="0"/>
              <a:t>a</a:t>
            </a:r>
            <a:r>
              <a:rPr lang="pl-PL" dirty="0" smtClean="0"/>
              <a:t> i </a:t>
            </a:r>
            <a:r>
              <a:rPr lang="pl-PL" b="1" dirty="0" smtClean="0"/>
              <a:t>b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4" name="Picture 2" descr="Znalezione obrazy dla zapytania odcinek łączący środki ramion trapez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131" y="2420888"/>
            <a:ext cx="4312890" cy="3547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27984" y="5589240"/>
            <a:ext cx="4021832" cy="646008"/>
          </a:xfrm>
        </p:spPr>
        <p:txBody>
          <a:bodyPr/>
          <a:lstStyle/>
          <a:p>
            <a:endParaRPr lang="pl-PL" sz="1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ymbol zastępczy zawartości 3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4139952" y="731520"/>
                <a:ext cx="4896544" cy="4569688"/>
              </a:xfrm>
            </p:spPr>
            <p:txBody>
              <a:bodyPr>
                <a:normAutofit fontScale="92500"/>
              </a:bodyPr>
              <a:lstStyle/>
              <a:p>
                <a:pPr marL="45720" indent="0">
                  <a:buNone/>
                </a:pPr>
                <a:r>
                  <a:rPr lang="pl-PL" dirty="0" smtClean="0"/>
                  <a:t>Trapezy o podstawach </a:t>
                </a:r>
                <a:r>
                  <a:rPr lang="pl-PL" i="1" dirty="0"/>
                  <a:t>a</a:t>
                </a:r>
                <a:r>
                  <a:rPr lang="pl-PL" dirty="0"/>
                  <a:t> i </a:t>
                </a:r>
                <a:r>
                  <a:rPr lang="pl-PL" i="1" dirty="0"/>
                  <a:t>x</a:t>
                </a:r>
                <a:r>
                  <a:rPr lang="pl-PL" dirty="0"/>
                  <a:t> oraz </a:t>
                </a:r>
                <a:r>
                  <a:rPr lang="pl-PL" dirty="0" smtClean="0"/>
                  <a:t>      </a:t>
                </a:r>
                <a:r>
                  <a:rPr lang="pl-PL" i="1" dirty="0" smtClean="0"/>
                  <a:t>x</a:t>
                </a:r>
                <a:r>
                  <a:rPr lang="pl-PL" dirty="0" smtClean="0"/>
                  <a:t> </a:t>
                </a:r>
                <a:r>
                  <a:rPr lang="pl-PL" dirty="0"/>
                  <a:t>i </a:t>
                </a:r>
                <a:r>
                  <a:rPr lang="pl-PL" i="1" dirty="0"/>
                  <a:t>b</a:t>
                </a:r>
                <a:r>
                  <a:rPr lang="pl-PL" dirty="0"/>
                  <a:t> mają równe wysokości </a:t>
                </a:r>
                <a:r>
                  <a:rPr lang="pl-PL" i="1" dirty="0"/>
                  <a:t>h</a:t>
                </a:r>
                <a:r>
                  <a:rPr lang="pl-PL" dirty="0"/>
                  <a:t>. Wtedy wysokość trapezu wynosi 2</a:t>
                </a:r>
                <a:r>
                  <a:rPr lang="pl-PL" i="1" dirty="0"/>
                  <a:t>h</a:t>
                </a:r>
                <a:r>
                  <a:rPr lang="pl-PL" dirty="0" smtClean="0"/>
                  <a:t>.</a:t>
                </a:r>
              </a:p>
              <a:p>
                <a:pPr marL="45720" indent="0">
                  <a:buNone/>
                </a:pPr>
                <a:r>
                  <a:rPr lang="pl-PL" dirty="0" smtClean="0"/>
                  <a:t>P</a:t>
                </a:r>
                <a:r>
                  <a:rPr lang="pl-PL" baseline="-25000" dirty="0" smtClean="0"/>
                  <a:t>1</a:t>
                </a:r>
                <a:r>
                  <a:rPr lang="pl-PL" dirty="0" smtClean="0"/>
                  <a:t> </a:t>
                </a:r>
                <a:r>
                  <a:rPr lang="pl-PL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i="1">
                            <a:latin typeface="Cambria Math"/>
                          </a:rPr>
                        </m:ctrlPr>
                      </m:fPr>
                      <m:num>
                        <m:r>
                          <a:rPr lang="pl-PL" i="1">
                            <a:latin typeface="Cambria Math"/>
                          </a:rPr>
                          <m:t>(</m:t>
                        </m:r>
                        <m:r>
                          <a:rPr lang="pl-PL" i="1">
                            <a:latin typeface="Cambria Math"/>
                          </a:rPr>
                          <m:t>𝑎</m:t>
                        </m:r>
                        <m:r>
                          <a:rPr lang="pl-PL" i="1">
                            <a:latin typeface="Cambria Math"/>
                          </a:rPr>
                          <m:t> + </m:t>
                        </m:r>
                        <m:r>
                          <a:rPr lang="pl-PL" i="1">
                            <a:latin typeface="Cambria Math"/>
                          </a:rPr>
                          <m:t>𝑥</m:t>
                        </m:r>
                        <m:r>
                          <a:rPr lang="pl-PL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pl-PL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pl-PL" dirty="0"/>
                  <a:t> · </a:t>
                </a:r>
                <a:r>
                  <a:rPr lang="pl-PL" i="1" dirty="0"/>
                  <a:t>h</a:t>
                </a:r>
                <a:r>
                  <a:rPr lang="pl-PL" dirty="0"/>
                  <a:t> ,   P</a:t>
                </a:r>
                <a:r>
                  <a:rPr lang="pl-PL" baseline="-25000" dirty="0"/>
                  <a:t>2</a:t>
                </a:r>
                <a:r>
                  <a:rPr lang="pl-PL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i="1">
                            <a:latin typeface="Cambria Math"/>
                          </a:rPr>
                        </m:ctrlPr>
                      </m:fPr>
                      <m:num>
                        <m:r>
                          <a:rPr lang="pl-PL" i="1">
                            <a:latin typeface="Cambria Math"/>
                          </a:rPr>
                          <m:t>(</m:t>
                        </m:r>
                        <m:r>
                          <a:rPr lang="pl-PL" i="1">
                            <a:latin typeface="Cambria Math"/>
                          </a:rPr>
                          <m:t>𝑥</m:t>
                        </m:r>
                        <m:r>
                          <a:rPr lang="pl-PL" i="1">
                            <a:latin typeface="Cambria Math"/>
                          </a:rPr>
                          <m:t> + </m:t>
                        </m:r>
                        <m:r>
                          <a:rPr lang="pl-PL" i="1">
                            <a:latin typeface="Cambria Math"/>
                          </a:rPr>
                          <m:t>𝑏</m:t>
                        </m:r>
                        <m:r>
                          <a:rPr lang="pl-PL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pl-PL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pl-PL" dirty="0"/>
                  <a:t> · </a:t>
                </a:r>
                <a:r>
                  <a:rPr lang="pl-PL" i="1" dirty="0"/>
                  <a:t>h</a:t>
                </a:r>
                <a:r>
                  <a:rPr lang="pl-PL" dirty="0"/>
                  <a:t>  oraz </a:t>
                </a:r>
              </a:p>
              <a:p>
                <a:pPr marL="45720" indent="0">
                  <a:buNone/>
                </a:pPr>
                <a:r>
                  <a:rPr lang="pl-PL" dirty="0"/>
                  <a:t> 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i="1">
                            <a:latin typeface="Cambria Math"/>
                          </a:rPr>
                        </m:ctrlPr>
                      </m:fPr>
                      <m:num>
                        <m:r>
                          <a:rPr lang="pl-PL" i="1">
                            <a:latin typeface="Cambria Math"/>
                          </a:rPr>
                          <m:t>(</m:t>
                        </m:r>
                        <m:r>
                          <a:rPr lang="pl-PL" i="1">
                            <a:latin typeface="Cambria Math"/>
                          </a:rPr>
                          <m:t>𝑎</m:t>
                        </m:r>
                        <m:r>
                          <a:rPr lang="pl-PL" i="1">
                            <a:latin typeface="Cambria Math"/>
                          </a:rPr>
                          <m:t> + </m:t>
                        </m:r>
                        <m:r>
                          <a:rPr lang="pl-PL" i="1">
                            <a:latin typeface="Cambria Math"/>
                          </a:rPr>
                          <m:t>𝑏</m:t>
                        </m:r>
                        <m:r>
                          <a:rPr lang="pl-PL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pl-PL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pl-PL" dirty="0"/>
                  <a:t> · 2</a:t>
                </a:r>
                <a:r>
                  <a:rPr lang="pl-PL" i="1" dirty="0"/>
                  <a:t>h</a:t>
                </a:r>
                <a:r>
                  <a:rPr lang="pl-PL" dirty="0"/>
                  <a:t>  = ( </a:t>
                </a:r>
                <a:r>
                  <a:rPr lang="pl-PL" i="1" dirty="0"/>
                  <a:t>a</a:t>
                </a:r>
                <a:r>
                  <a:rPr lang="pl-PL" dirty="0"/>
                  <a:t> + </a:t>
                </a:r>
                <a:r>
                  <a:rPr lang="pl-PL" i="1" dirty="0"/>
                  <a:t>b</a:t>
                </a:r>
                <a:r>
                  <a:rPr lang="pl-PL" dirty="0"/>
                  <a:t>) </a:t>
                </a:r>
                <a:r>
                  <a:rPr lang="pl-PL" dirty="0" smtClean="0"/>
                  <a:t>· </a:t>
                </a:r>
                <a:r>
                  <a:rPr lang="pl-PL" i="1" dirty="0" smtClean="0"/>
                  <a:t>h</a:t>
                </a:r>
                <a:r>
                  <a:rPr lang="pl-PL" dirty="0" smtClean="0"/>
                  <a:t> </a:t>
                </a:r>
              </a:p>
              <a:p>
                <a:pPr marL="45720" indent="0">
                  <a:buNone/>
                </a:pPr>
                <a:endParaRPr lang="pl-PL" dirty="0" smtClean="0"/>
              </a:p>
              <a:p>
                <a:pPr marL="45720" indent="0">
                  <a:buNone/>
                </a:pPr>
                <a:r>
                  <a:rPr lang="pl-PL" dirty="0" smtClean="0"/>
                  <a:t>  </a:t>
                </a:r>
                <a:r>
                  <a:rPr lang="pl-PL" dirty="0"/>
                  <a:t>( </a:t>
                </a:r>
                <a:r>
                  <a:rPr lang="pl-PL" i="1" dirty="0"/>
                  <a:t>a</a:t>
                </a:r>
                <a:r>
                  <a:rPr lang="pl-PL" dirty="0"/>
                  <a:t> + </a:t>
                </a:r>
                <a:r>
                  <a:rPr lang="pl-PL" i="1" dirty="0"/>
                  <a:t>b</a:t>
                </a:r>
                <a:r>
                  <a:rPr lang="pl-PL" dirty="0"/>
                  <a:t>) · </a:t>
                </a:r>
                <a:r>
                  <a:rPr lang="pl-PL" i="1" dirty="0"/>
                  <a:t>h</a:t>
                </a:r>
                <a:r>
                  <a:rPr lang="pl-PL" dirty="0"/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i="1">
                            <a:latin typeface="Cambria Math"/>
                          </a:rPr>
                        </m:ctrlPr>
                      </m:fPr>
                      <m:num>
                        <m:r>
                          <a:rPr lang="pl-PL" i="1">
                            <a:latin typeface="Cambria Math"/>
                          </a:rPr>
                          <m:t>(</m:t>
                        </m:r>
                        <m:r>
                          <a:rPr lang="pl-PL" i="1">
                            <a:latin typeface="Cambria Math"/>
                          </a:rPr>
                          <m:t>𝑎</m:t>
                        </m:r>
                        <m:r>
                          <a:rPr lang="pl-PL" i="1">
                            <a:latin typeface="Cambria Math"/>
                          </a:rPr>
                          <m:t> + </m:t>
                        </m:r>
                        <m:r>
                          <a:rPr lang="pl-PL" i="1">
                            <a:latin typeface="Cambria Math"/>
                          </a:rPr>
                          <m:t>𝑥</m:t>
                        </m:r>
                        <m:r>
                          <a:rPr lang="pl-PL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pl-PL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pl-PL" dirty="0"/>
                  <a:t> · </a:t>
                </a:r>
                <a:r>
                  <a:rPr lang="pl-PL" i="1" dirty="0"/>
                  <a:t>h</a:t>
                </a:r>
                <a:r>
                  <a:rPr lang="pl-PL" dirty="0"/>
                  <a:t>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i="1">
                            <a:latin typeface="Cambria Math"/>
                          </a:rPr>
                        </m:ctrlPr>
                      </m:fPr>
                      <m:num>
                        <m:r>
                          <a:rPr lang="pl-PL" i="1">
                            <a:latin typeface="Cambria Math"/>
                          </a:rPr>
                          <m:t>(</m:t>
                        </m:r>
                        <m:r>
                          <a:rPr lang="pl-PL" i="1">
                            <a:latin typeface="Cambria Math"/>
                          </a:rPr>
                          <m:t>𝑥</m:t>
                        </m:r>
                        <m:r>
                          <a:rPr lang="pl-PL" i="1">
                            <a:latin typeface="Cambria Math"/>
                          </a:rPr>
                          <m:t> + </m:t>
                        </m:r>
                        <m:r>
                          <a:rPr lang="pl-PL" i="1">
                            <a:latin typeface="Cambria Math"/>
                          </a:rPr>
                          <m:t>𝑏</m:t>
                        </m:r>
                        <m:r>
                          <a:rPr lang="pl-PL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pl-PL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pl-PL" dirty="0"/>
                  <a:t> · </a:t>
                </a:r>
                <a:r>
                  <a:rPr lang="pl-PL" i="1" dirty="0"/>
                  <a:t>h</a:t>
                </a:r>
                <a:r>
                  <a:rPr lang="pl-PL" dirty="0"/>
                  <a:t> </a:t>
                </a:r>
              </a:p>
              <a:p>
                <a:pPr marL="45720" indent="0">
                  <a:buNone/>
                </a:pPr>
                <a:r>
                  <a:rPr lang="pl-PL" dirty="0"/>
                  <a:t> 2 ( </a:t>
                </a:r>
                <a:r>
                  <a:rPr lang="pl-PL" i="1" dirty="0"/>
                  <a:t>a</a:t>
                </a:r>
                <a:r>
                  <a:rPr lang="pl-PL" dirty="0"/>
                  <a:t> + </a:t>
                </a:r>
                <a:r>
                  <a:rPr lang="pl-PL" i="1" dirty="0"/>
                  <a:t>b</a:t>
                </a:r>
                <a:r>
                  <a:rPr lang="pl-PL" dirty="0"/>
                  <a:t>)  =  ( </a:t>
                </a:r>
                <a:r>
                  <a:rPr lang="pl-PL" i="1" dirty="0"/>
                  <a:t>a</a:t>
                </a:r>
                <a:r>
                  <a:rPr lang="pl-PL" dirty="0"/>
                  <a:t> + </a:t>
                </a:r>
                <a:r>
                  <a:rPr lang="pl-PL" i="1" dirty="0"/>
                  <a:t>x</a:t>
                </a:r>
                <a:r>
                  <a:rPr lang="pl-PL" dirty="0"/>
                  <a:t>) + ( </a:t>
                </a:r>
                <a:r>
                  <a:rPr lang="pl-PL" i="1" dirty="0"/>
                  <a:t>x</a:t>
                </a:r>
                <a:r>
                  <a:rPr lang="pl-PL" dirty="0"/>
                  <a:t> + </a:t>
                </a:r>
                <a:r>
                  <a:rPr lang="pl-PL" i="1" dirty="0"/>
                  <a:t>b</a:t>
                </a:r>
                <a:r>
                  <a:rPr lang="pl-PL" dirty="0"/>
                  <a:t>)</a:t>
                </a:r>
              </a:p>
              <a:p>
                <a:pPr marL="45720" indent="0">
                  <a:buNone/>
                </a:pPr>
                <a:r>
                  <a:rPr lang="pl-PL" dirty="0"/>
                  <a:t>         </a:t>
                </a:r>
                <a:r>
                  <a:rPr lang="pl-PL" i="1" dirty="0"/>
                  <a:t>a</a:t>
                </a:r>
                <a:r>
                  <a:rPr lang="pl-PL" dirty="0"/>
                  <a:t> + </a:t>
                </a:r>
                <a:r>
                  <a:rPr lang="pl-PL" i="1" dirty="0"/>
                  <a:t>b</a:t>
                </a:r>
                <a:r>
                  <a:rPr lang="pl-PL" dirty="0"/>
                  <a:t> = 2</a:t>
                </a:r>
                <a:r>
                  <a:rPr lang="pl-PL" i="1" dirty="0"/>
                  <a:t>x</a:t>
                </a:r>
                <a:r>
                  <a:rPr lang="pl-PL" dirty="0"/>
                  <a:t>     czyli   </a:t>
                </a:r>
                <a:r>
                  <a:rPr lang="pl-PL" i="1" dirty="0"/>
                  <a:t>x</a:t>
                </a:r>
                <a:r>
                  <a:rPr lang="pl-PL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b="1" i="1">
                            <a:latin typeface="Cambria Math"/>
                          </a:rPr>
                        </m:ctrlPr>
                      </m:fPr>
                      <m:num>
                        <m:r>
                          <a:rPr lang="pl-PL" b="1" i="1">
                            <a:latin typeface="Cambria Math"/>
                          </a:rPr>
                          <m:t>𝒂</m:t>
                        </m:r>
                        <m:r>
                          <a:rPr lang="pl-PL" b="1" i="1">
                            <a:latin typeface="Cambria Math"/>
                          </a:rPr>
                          <m:t> + </m:t>
                        </m:r>
                        <m:r>
                          <a:rPr lang="pl-PL" b="1" i="1">
                            <a:latin typeface="Cambria Math"/>
                          </a:rPr>
                          <m:t>𝒃</m:t>
                        </m:r>
                      </m:num>
                      <m:den>
                        <m:r>
                          <a:rPr lang="pl-PL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pl-PL" b="1" dirty="0" smtClean="0"/>
                  <a:t> </a:t>
                </a:r>
              </a:p>
              <a:p>
                <a:pPr marL="45720" indent="0">
                  <a:buNone/>
                </a:pPr>
                <a:endParaRPr lang="pl-PL" dirty="0"/>
              </a:p>
              <a:p>
                <a:endParaRPr lang="pl-PL" dirty="0" smtClean="0"/>
              </a:p>
              <a:p>
                <a:endParaRPr lang="pl-PL" dirty="0"/>
              </a:p>
              <a:p>
                <a:endParaRPr lang="pl-PL" dirty="0"/>
              </a:p>
            </p:txBody>
          </p:sp>
        </mc:Choice>
        <mc:Fallback xmlns="">
          <p:sp>
            <p:nvSpPr>
              <p:cNvPr id="4" name="Symbol zastępczy zawartości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4139952" y="731520"/>
                <a:ext cx="4896544" cy="4569688"/>
              </a:xfrm>
              <a:blipFill rotWithShape="1">
                <a:blip r:embed="rId2"/>
                <a:stretch>
                  <a:fillRect l="-249" t="-667" r="-996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pole tekstowe 5"/>
          <p:cNvSpPr txBox="1"/>
          <p:nvPr/>
        </p:nvSpPr>
        <p:spPr>
          <a:xfrm>
            <a:off x="1393645" y="737545"/>
            <a:ext cx="125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Sposób 1</a:t>
            </a:r>
            <a:endParaRPr lang="pl-PL" dirty="0"/>
          </a:p>
        </p:txBody>
      </p:sp>
      <p:pic>
        <p:nvPicPr>
          <p:cNvPr id="8" name="Picture 2" descr="Znalezione obrazy dla zapytania odcinek łączący środki ramion trapezu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24" y="1512094"/>
            <a:ext cx="3288826" cy="292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561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9" y="4372168"/>
            <a:ext cx="7262192" cy="1143000"/>
          </a:xfrm>
        </p:spPr>
        <p:txBody>
          <a:bodyPr/>
          <a:lstStyle/>
          <a:p>
            <a:pPr algn="l"/>
            <a:endParaRPr lang="pl-PL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ymbol zastępczy zawartości 3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5796136" y="1412776"/>
                <a:ext cx="2736304" cy="2265432"/>
              </a:xfrm>
            </p:spPr>
            <p:txBody>
              <a:bodyPr>
                <a:normAutofit/>
              </a:bodyPr>
              <a:lstStyle/>
              <a:p>
                <a:endParaRPr lang="pl-PL" dirty="0" smtClean="0"/>
              </a:p>
              <a:p>
                <a:pPr marL="45720" indent="0">
                  <a:buNone/>
                </a:pPr>
                <a:r>
                  <a:rPr lang="pl-PL" sz="3200" i="1" dirty="0"/>
                  <a:t>x</a:t>
                </a:r>
                <a:r>
                  <a:rPr lang="pl-PL" sz="32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3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pl-PL" sz="3200" b="1" i="1">
                            <a:latin typeface="Cambria Math"/>
                          </a:rPr>
                          <m:t>𝒂</m:t>
                        </m:r>
                        <m:r>
                          <a:rPr lang="pl-PL" sz="3200" b="1" i="1">
                            <a:latin typeface="Cambria Math"/>
                          </a:rPr>
                          <m:t> + </m:t>
                        </m:r>
                        <m:r>
                          <a:rPr lang="pl-PL" sz="3200" b="1" i="1">
                            <a:latin typeface="Cambria Math"/>
                          </a:rPr>
                          <m:t>𝒃</m:t>
                        </m:r>
                      </m:num>
                      <m:den>
                        <m:r>
                          <a:rPr lang="pl-PL" sz="3200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pl-PL" sz="3200" b="1" dirty="0"/>
                  <a:t> </a:t>
                </a:r>
              </a:p>
              <a:p>
                <a:endParaRPr lang="pl-PL" dirty="0"/>
              </a:p>
            </p:txBody>
          </p:sp>
        </mc:Choice>
        <mc:Fallback xmlns="">
          <p:sp>
            <p:nvSpPr>
              <p:cNvPr id="4" name="Symbol zastępczy zawartości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5796136" y="1412776"/>
                <a:ext cx="2736304" cy="2265432"/>
              </a:xfrm>
              <a:blipFill rotWithShape="1">
                <a:blip r:embed="rId2"/>
                <a:stretch>
                  <a:fillRect l="-4009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786740"/>
              </p:ext>
            </p:extLst>
          </p:nvPr>
        </p:nvGraphicFramePr>
        <p:xfrm>
          <a:off x="1043609" y="4149080"/>
          <a:ext cx="7289780" cy="25587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89780"/>
              </a:tblGrid>
              <a:tr h="1358896">
                <a:tc>
                  <a:txBody>
                    <a:bodyPr/>
                    <a:lstStyle/>
                    <a:p>
                      <a:pPr indent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</a:endParaRPr>
                    </a:p>
                    <a:p>
                      <a:pPr indent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Jeżeli liczby a i b  przyjmiemy jako długości podstaw trapezu, to długość odcinka łączącego środki  ramion  trapezu jest równa średniej arytmetycznej liczb a i b.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8" name="Picture 2" descr="Znalezione obrazy dla zapytania odcinek łączący środki ramion trapezu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12094"/>
            <a:ext cx="3096344" cy="220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6730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740352" y="5085184"/>
            <a:ext cx="565448" cy="429984"/>
          </a:xfrm>
        </p:spPr>
        <p:txBody>
          <a:bodyPr/>
          <a:lstStyle/>
          <a:p>
            <a:pPr marL="0" indent="0">
              <a:buNone/>
            </a:pPr>
            <a:endParaRPr lang="pl-PL" sz="1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755576" y="731520"/>
            <a:ext cx="7992888" cy="3474720"/>
          </a:xfrm>
        </p:spPr>
        <p:txBody>
          <a:bodyPr>
            <a:normAutofit fontScale="92500" lnSpcReduction="10000"/>
          </a:bodyPr>
          <a:lstStyle/>
          <a:p>
            <a:pPr algn="ctr"/>
            <a:endParaRPr lang="pl-PL" sz="5400" dirty="0" smtClean="0"/>
          </a:p>
          <a:p>
            <a:pPr algn="ctr"/>
            <a:endParaRPr lang="pl-PL" sz="5400" dirty="0"/>
          </a:p>
          <a:p>
            <a:pPr algn="ctr"/>
            <a:r>
              <a:rPr lang="pl-PL" sz="5400" dirty="0" smtClean="0"/>
              <a:t>Inne dowody </a:t>
            </a:r>
            <a:br>
              <a:rPr lang="pl-PL" sz="5400" dirty="0" smtClean="0"/>
            </a:br>
            <a:r>
              <a:rPr lang="pl-PL" sz="5400" dirty="0" smtClean="0"/>
              <a:t>tego twierdzenia</a:t>
            </a:r>
            <a:endParaRPr lang="pl-PL" sz="5400" dirty="0"/>
          </a:p>
        </p:txBody>
      </p:sp>
    </p:spTree>
    <p:extLst>
      <p:ext uri="{BB962C8B-B14F-4D97-AF65-F5344CB8AC3E}">
        <p14:creationId xmlns:p14="http://schemas.microsoft.com/office/powerpoint/2010/main" val="403049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4372168"/>
            <a:ext cx="7776863" cy="1865144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pl-PL" sz="2400" dirty="0">
                <a:effectLst/>
              </a:rPr>
              <a:t>Zależności te wynikają z twierdzenia, że </a:t>
            </a:r>
            <a:r>
              <a:rPr lang="pl-PL" sz="2400" dirty="0" smtClean="0">
                <a:effectLst/>
              </a:rPr>
              <a:t/>
            </a:r>
            <a:br>
              <a:rPr lang="pl-PL" sz="2400" dirty="0" smtClean="0">
                <a:effectLst/>
              </a:rPr>
            </a:br>
            <a:r>
              <a:rPr lang="pl-PL" sz="240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jeśli  w </a:t>
            </a:r>
            <a:r>
              <a:rPr lang="pl-PL" sz="2400" dirty="0">
                <a:solidFill>
                  <a:schemeClr val="bg2">
                    <a:lumMod val="50000"/>
                  </a:schemeClr>
                </a:solidFill>
                <a:effectLst/>
              </a:rPr>
              <a:t>trójkącie połączymy środki dwóch boków, to powstały odcinek jest równoległy do trzeciego boku </a:t>
            </a:r>
            <a:r>
              <a:rPr lang="pl-PL" sz="240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 i </a:t>
            </a:r>
            <a:r>
              <a:rPr lang="pl-PL" sz="2400" dirty="0">
                <a:solidFill>
                  <a:schemeClr val="bg2">
                    <a:lumMod val="50000"/>
                  </a:schemeClr>
                </a:solidFill>
                <a:effectLst/>
              </a:rPr>
              <a:t>jego długość jest równa połowie długości boku trzeciego.</a:t>
            </a:r>
            <a:r>
              <a:rPr lang="pl-PL" sz="2400" dirty="0">
                <a:effectLst/>
              </a:rPr>
              <a:t/>
            </a:r>
            <a:br>
              <a:rPr lang="pl-PL" sz="2400" dirty="0">
                <a:effectLst/>
              </a:rPr>
            </a:br>
            <a:endParaRPr lang="pl-PL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ymbol zastępczy zawartości 3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4499992" y="731520"/>
                <a:ext cx="4464496" cy="3474720"/>
              </a:xfrm>
            </p:spPr>
            <p:txBody>
              <a:bodyPr>
                <a:normAutofit/>
              </a:bodyPr>
              <a:lstStyle/>
              <a:p>
                <a:pPr marL="45720" indent="0">
                  <a:buNone/>
                </a:pPr>
                <a:r>
                  <a:rPr lang="pl-PL" dirty="0"/>
                  <a:t>|</a:t>
                </a:r>
                <a:r>
                  <a:rPr lang="pl-PL" i="1" dirty="0"/>
                  <a:t>KL</a:t>
                </a:r>
                <a:r>
                  <a:rPr lang="pl-PL" dirty="0"/>
                  <a:t>| =|</a:t>
                </a:r>
                <a:r>
                  <a:rPr lang="pl-PL" i="1" dirty="0"/>
                  <a:t>KN</a:t>
                </a:r>
                <a:r>
                  <a:rPr lang="pl-PL" dirty="0"/>
                  <a:t>| + |</a:t>
                </a:r>
                <a:r>
                  <a:rPr lang="pl-PL" i="1" dirty="0"/>
                  <a:t>NL</a:t>
                </a:r>
                <a:r>
                  <a:rPr lang="pl-PL" dirty="0"/>
                  <a:t>| ale</a:t>
                </a:r>
              </a:p>
              <a:p>
                <a:pPr marL="45720" indent="0">
                  <a:buNone/>
                </a:pPr>
                <a:r>
                  <a:rPr lang="pl-PL" dirty="0"/>
                  <a:t> </a:t>
                </a:r>
                <a:r>
                  <a:rPr lang="pl-PL" dirty="0" smtClean="0"/>
                  <a:t>z </a:t>
                </a:r>
                <a:r>
                  <a:rPr lang="pl-PL" dirty="0"/>
                  <a:t>Δ </a:t>
                </a:r>
                <a:r>
                  <a:rPr lang="pl-PL" i="1" dirty="0"/>
                  <a:t>ABD</a:t>
                </a:r>
                <a:r>
                  <a:rPr lang="pl-PL" dirty="0"/>
                  <a:t> :  |</a:t>
                </a:r>
                <a:r>
                  <a:rPr lang="pl-PL" i="1" dirty="0"/>
                  <a:t>KN</a:t>
                </a:r>
                <a:r>
                  <a:rPr lang="pl-PL" dirty="0"/>
                  <a:t>|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b="1" i="1">
                            <a:latin typeface="Cambria Math"/>
                          </a:rPr>
                        </m:ctrlPr>
                      </m:fPr>
                      <m:num>
                        <m:r>
                          <a:rPr lang="pl-PL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pl-PL" b="1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pl-PL" b="1" i="1">
                        <a:latin typeface="Cambria Math"/>
                      </a:rPr>
                      <m:t>𝒂</m:t>
                    </m:r>
                  </m:oMath>
                </a14:m>
                <a:r>
                  <a:rPr lang="pl-PL" b="1" dirty="0"/>
                  <a:t>   </a:t>
                </a:r>
              </a:p>
              <a:p>
                <a:pPr marL="45720" indent="0">
                  <a:buNone/>
                </a:pPr>
                <a:r>
                  <a:rPr lang="pl-PL" dirty="0"/>
                  <a:t> </a:t>
                </a:r>
                <a:r>
                  <a:rPr lang="pl-PL" dirty="0" smtClean="0"/>
                  <a:t>z </a:t>
                </a:r>
                <a:r>
                  <a:rPr lang="pl-PL" dirty="0"/>
                  <a:t>Δ </a:t>
                </a:r>
                <a:r>
                  <a:rPr lang="pl-PL" i="1" dirty="0"/>
                  <a:t>DCB</a:t>
                </a:r>
                <a:r>
                  <a:rPr lang="pl-PL" dirty="0"/>
                  <a:t> :  |</a:t>
                </a:r>
                <a:r>
                  <a:rPr lang="pl-PL" i="1" dirty="0"/>
                  <a:t>NL</a:t>
                </a:r>
                <a:r>
                  <a:rPr lang="pl-PL" dirty="0"/>
                  <a:t>|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b="1" i="1">
                            <a:latin typeface="Cambria Math"/>
                          </a:rPr>
                        </m:ctrlPr>
                      </m:fPr>
                      <m:num>
                        <m:r>
                          <a:rPr lang="pl-PL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pl-PL" b="1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pl-PL" b="1" i="1">
                        <a:latin typeface="Cambria Math"/>
                      </a:rPr>
                      <m:t>𝒃</m:t>
                    </m:r>
                  </m:oMath>
                </a14:m>
                <a:r>
                  <a:rPr lang="pl-PL" b="1" dirty="0"/>
                  <a:t> </a:t>
                </a:r>
                <a:endParaRPr lang="pl-PL" b="1" dirty="0" smtClean="0"/>
              </a:p>
              <a:p>
                <a:pPr marL="45720" indent="0">
                  <a:buNone/>
                </a:pPr>
                <a:endParaRPr lang="pl-PL" dirty="0" smtClean="0"/>
              </a:p>
              <a:p>
                <a:pPr marL="45720" indent="0">
                  <a:buNone/>
                </a:pPr>
                <a:r>
                  <a:rPr lang="pl-PL" dirty="0" smtClean="0"/>
                  <a:t>|</a:t>
                </a:r>
                <a:r>
                  <a:rPr lang="pl-PL" i="1" dirty="0"/>
                  <a:t>KL</a:t>
                </a:r>
                <a:r>
                  <a:rPr lang="pl-PL" dirty="0"/>
                  <a:t>| =| </a:t>
                </a:r>
                <a:r>
                  <a:rPr lang="pl-PL" i="1" dirty="0"/>
                  <a:t>KN</a:t>
                </a:r>
                <a:r>
                  <a:rPr lang="pl-PL" dirty="0"/>
                  <a:t>| + |</a:t>
                </a:r>
                <a:r>
                  <a:rPr lang="pl-PL" i="1" dirty="0"/>
                  <a:t>NL</a:t>
                </a:r>
                <a:r>
                  <a:rPr lang="pl-PL" dirty="0"/>
                  <a:t>| = </a:t>
                </a:r>
                <a:endParaRPr lang="pl-PL" dirty="0" smtClean="0"/>
              </a:p>
              <a:p>
                <a:pPr marL="45720" indent="0">
                  <a:buNone/>
                </a:pPr>
                <a:r>
                  <a:rPr lang="pl-PL" dirty="0"/>
                  <a:t> </a:t>
                </a:r>
                <a:r>
                  <a:rPr lang="pl-PL" dirty="0" smtClean="0"/>
                  <a:t>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b="1" i="1">
                            <a:latin typeface="Cambria Math"/>
                          </a:rPr>
                        </m:ctrlPr>
                      </m:fPr>
                      <m:num>
                        <m:r>
                          <a:rPr lang="pl-PL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pl-PL" b="1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pl-PL" b="1" i="1">
                        <a:latin typeface="Cambria Math"/>
                      </a:rPr>
                      <m:t>𝒂</m:t>
                    </m:r>
                  </m:oMath>
                </a14:m>
                <a:r>
                  <a:rPr lang="pl-PL" b="1" dirty="0"/>
                  <a:t> </a:t>
                </a:r>
                <a:r>
                  <a:rPr lang="pl-PL" b="1" dirty="0" smtClean="0"/>
                  <a:t>+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b="1" i="1">
                            <a:latin typeface="Cambria Math"/>
                          </a:rPr>
                        </m:ctrlPr>
                      </m:fPr>
                      <m:num>
                        <m:r>
                          <a:rPr lang="pl-PL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pl-PL" b="1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pl-PL" b="1" i="1">
                        <a:latin typeface="Cambria Math"/>
                      </a:rPr>
                      <m:t>𝒃</m:t>
                    </m:r>
                  </m:oMath>
                </a14:m>
                <a:r>
                  <a:rPr lang="pl-PL" b="1" dirty="0"/>
                  <a:t> </a:t>
                </a:r>
                <a:r>
                  <a:rPr lang="pl-PL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b="1" i="1">
                            <a:latin typeface="Cambria Math"/>
                          </a:rPr>
                        </m:ctrlPr>
                      </m:fPr>
                      <m:num>
                        <m:r>
                          <a:rPr lang="pl-PL" b="1" i="1">
                            <a:latin typeface="Cambria Math"/>
                          </a:rPr>
                          <m:t>𝒂</m:t>
                        </m:r>
                        <m:r>
                          <a:rPr lang="pl-PL" b="1" i="1">
                            <a:latin typeface="Cambria Math"/>
                          </a:rPr>
                          <m:t> + </m:t>
                        </m:r>
                        <m:r>
                          <a:rPr lang="pl-PL" b="1" i="1">
                            <a:latin typeface="Cambria Math"/>
                          </a:rPr>
                          <m:t>𝒃</m:t>
                        </m:r>
                      </m:num>
                      <m:den>
                        <m:r>
                          <a:rPr lang="pl-PL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pl-PL" b="1" dirty="0" smtClean="0"/>
                  <a:t>  </a:t>
                </a:r>
                <a:endParaRPr lang="pl-PL" b="1" dirty="0"/>
              </a:p>
            </p:txBody>
          </p:sp>
        </mc:Choice>
        <mc:Fallback xmlns="">
          <p:sp>
            <p:nvSpPr>
              <p:cNvPr id="4" name="Symbol zastępczy zawartości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4499992" y="731520"/>
                <a:ext cx="4464496" cy="3474720"/>
              </a:xfrm>
              <a:blipFill rotWithShape="1">
                <a:blip r:embed="rId2"/>
                <a:stretch>
                  <a:fillRect l="-546" t="-87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Symbol zastępczy zawartości 5" descr="C:\Users\Łukasz\Desktop\Trapezy.jpeg"/>
          <p:cNvPicPr>
            <a:picLocks noGrp="1"/>
          </p:cNvPicPr>
          <p:nvPr>
            <p:ph sz="quarter" idx="13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25" t="9135" r="33149" b="74327"/>
          <a:stretch/>
        </p:blipFill>
        <p:spPr bwMode="auto">
          <a:xfrm>
            <a:off x="395536" y="1124744"/>
            <a:ext cx="3888431" cy="26642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1393645" y="737545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Sposób 2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18119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1164</TotalTime>
  <Words>1027</Words>
  <Application>Microsoft Office PowerPoint</Application>
  <PresentationFormat>Pokaz na ekranie (4:3)</PresentationFormat>
  <Paragraphs>134</Paragraphs>
  <Slides>24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Aerodynamiczny</vt:lpstr>
      <vt:lpstr>O „średnich” w trapezie</vt:lpstr>
      <vt:lpstr>Prezentacja programu PowerPoint</vt:lpstr>
      <vt:lpstr>Długość „zielonego odcinka”, jest promieniem okręgu. Długość ta jest średnią arytmetyczną liczb  a1  i  a2         i  jest zawsze większa lub równa od długości odcinka |CD| = h = √(a_1 a_(2 ) ) .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Zależności te wynikają z twierdzenia, że  jeśli  w trójkącie połączymy środki dwóch boków, to powstały odcinek jest równoległy do trzeciego boku  i jego długość jest równa połowie długości boku trzeciego. </vt:lpstr>
      <vt:lpstr>Z twierdzenia o odcinku łączącym środki dwóch boków  w trójkącie ( w Δ ADE punkty K i L są środkami boków – odpowiednio AD i DE ) wynika, że                                                                            |KL|=  1/2 |AE| = 1/2  ( a+b) = (a + b)/2 </vt:lpstr>
      <vt:lpstr> UWAGA!  Dowód ten można przeprowadzić także metodą wektorową  lub analityczną. </vt:lpstr>
      <vt:lpstr>       Można pokazać, że: |ST|= 2x = 2 ·ab/(a + b  ) =  2ab/(a + b  ) =  2/(1/a+1/b) Jest to tzw. średnia harmoniczna </vt:lpstr>
      <vt:lpstr>1.Uzasadnienie,że |SO| =|OT| czyli x = y.     Wtedy |ST| = 2x oraz    x = ah/H  2. Δ DOC  ~ Δ ABO. Wtedy skala podobieństwa                             k  =   b/h = a/(H-h)  czyli   h/H  = b/(a + b)   3.  x = ah/H   = a · h/H  =  a · b/(a + b)   =  ab/(a + b  ) , to 2x = 2ab/(a + b  ) =  2/(1/a+1/b)</vt:lpstr>
      <vt:lpstr> H = 2ab/(a + b  ) =  2/(1/a+1/b)</vt:lpstr>
      <vt:lpstr>Niech a  &gt;  b. Aby trapezy o podstawach długości  a i y oraz y i b  były podobne potrzeba   i wystarcza, aby były równe stosunki długości tych podstaw / miary odpowiednich kątów są  równe, bo odcinek y jest równoległy do podstaw a i b /.  a/y  =  y/b   stąd   y = √(a·b)  Jest to tzw. średnia geometryczna. </vt:lpstr>
      <vt:lpstr>stąd   y= √(a·b)</vt:lpstr>
      <vt:lpstr>Prezentacja programu PowerPoint</vt:lpstr>
      <vt:lpstr>x = √((a^2+ b^2)/2)   jest to tzw. średnia kwadratowa</vt:lpstr>
      <vt:lpstr>x = √((a^2+ b^2)/2)   jest to tzw. średnia kwadratowa</vt:lpstr>
      <vt:lpstr>Prezentacja programu PowerPoint</vt:lpstr>
      <vt:lpstr>a  ≥√((a^2+ b^2)/2)   ≥  (a + b)/2      ≥   √(a·b)      ≥   2/(1/a+1/b)  ≥b           K        ≥    A      ≥      G         ≥    H </vt:lpstr>
      <vt:lpstr>Prezentacja programu PowerPoint</vt:lpstr>
      <vt:lpstr>Ciekawe, czy interpretację graficzną  średnich  dla trzech liczb można przedstawić                     w przestrzeni trójwymiarowej? </vt:lpstr>
      <vt:lpstr>Kiedy myślę i nic nie wymyślę,  to sobie myślę,  po co ja tyle myślałem,  żeby nic nie wymyślić.  Przecież mogłem nic nie myśleć  i tyle samo bym wymyślił.                                     J.Twardowski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Tomek</dc:creator>
  <cp:lastModifiedBy>Tomek</cp:lastModifiedBy>
  <cp:revision>135</cp:revision>
  <dcterms:created xsi:type="dcterms:W3CDTF">2019-04-19T07:35:02Z</dcterms:created>
  <dcterms:modified xsi:type="dcterms:W3CDTF">2019-04-25T18:29:10Z</dcterms:modified>
</cp:coreProperties>
</file>